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90" r:id="rId2"/>
    <p:sldMasterId id="2147483702" r:id="rId3"/>
  </p:sldMasterIdLst>
  <p:notesMasterIdLst>
    <p:notesMasterId r:id="rId103"/>
  </p:notesMasterIdLst>
  <p:sldIdLst>
    <p:sldId id="355" r:id="rId4"/>
    <p:sldId id="359" r:id="rId5"/>
    <p:sldId id="354" r:id="rId6"/>
    <p:sldId id="259" r:id="rId7"/>
    <p:sldId id="260" r:id="rId8"/>
    <p:sldId id="258" r:id="rId9"/>
    <p:sldId id="261" r:id="rId10"/>
    <p:sldId id="285" r:id="rId11"/>
    <p:sldId id="287" r:id="rId12"/>
    <p:sldId id="288" r:id="rId13"/>
    <p:sldId id="357" r:id="rId14"/>
    <p:sldId id="358" r:id="rId15"/>
    <p:sldId id="291" r:id="rId16"/>
    <p:sldId id="263" r:id="rId17"/>
    <p:sldId id="264" r:id="rId18"/>
    <p:sldId id="265" r:id="rId19"/>
    <p:sldId id="349" r:id="rId20"/>
    <p:sldId id="350" r:id="rId21"/>
    <p:sldId id="351" r:id="rId22"/>
    <p:sldId id="266" r:id="rId23"/>
    <p:sldId id="360" r:id="rId24"/>
    <p:sldId id="352" r:id="rId25"/>
    <p:sldId id="353" r:id="rId26"/>
    <p:sldId id="267" r:id="rId27"/>
    <p:sldId id="268" r:id="rId28"/>
    <p:sldId id="269" r:id="rId29"/>
    <p:sldId id="270" r:id="rId30"/>
    <p:sldId id="271" r:id="rId31"/>
    <p:sldId id="272" r:id="rId32"/>
    <p:sldId id="273" r:id="rId33"/>
    <p:sldId id="274" r:id="rId34"/>
    <p:sldId id="275" r:id="rId35"/>
    <p:sldId id="340" r:id="rId36"/>
    <p:sldId id="341" r:id="rId37"/>
    <p:sldId id="342" r:id="rId38"/>
    <p:sldId id="276" r:id="rId39"/>
    <p:sldId id="277" r:id="rId40"/>
    <p:sldId id="278" r:id="rId41"/>
    <p:sldId id="280" r:id="rId42"/>
    <p:sldId id="281" r:id="rId43"/>
    <p:sldId id="282" r:id="rId44"/>
    <p:sldId id="283"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61" r:id="rId63"/>
    <p:sldId id="362" r:id="rId64"/>
    <p:sldId id="363" r:id="rId65"/>
    <p:sldId id="364" r:id="rId66"/>
    <p:sldId id="365" r:id="rId67"/>
    <p:sldId id="310" r:id="rId68"/>
    <p:sldId id="366" r:id="rId69"/>
    <p:sldId id="367" r:id="rId70"/>
    <p:sldId id="311" r:id="rId71"/>
    <p:sldId id="312" r:id="rId72"/>
    <p:sldId id="313" r:id="rId73"/>
    <p:sldId id="314" r:id="rId74"/>
    <p:sldId id="316" r:id="rId75"/>
    <p:sldId id="315" r:id="rId76"/>
    <p:sldId id="318" r:id="rId77"/>
    <p:sldId id="317" r:id="rId78"/>
    <p:sldId id="319" r:id="rId79"/>
    <p:sldId id="320" r:id="rId80"/>
    <p:sldId id="321" r:id="rId81"/>
    <p:sldId id="322" r:id="rId82"/>
    <p:sldId id="323" r:id="rId83"/>
    <p:sldId id="324" r:id="rId84"/>
    <p:sldId id="325" r:id="rId85"/>
    <p:sldId id="326" r:id="rId86"/>
    <p:sldId id="347" r:id="rId87"/>
    <p:sldId id="348" r:id="rId88"/>
    <p:sldId id="327" r:id="rId89"/>
    <p:sldId id="328" r:id="rId90"/>
    <p:sldId id="329" r:id="rId91"/>
    <p:sldId id="330" r:id="rId92"/>
    <p:sldId id="331" r:id="rId93"/>
    <p:sldId id="332" r:id="rId94"/>
    <p:sldId id="333" r:id="rId95"/>
    <p:sldId id="334" r:id="rId96"/>
    <p:sldId id="345" r:id="rId97"/>
    <p:sldId id="335" r:id="rId98"/>
    <p:sldId id="338" r:id="rId99"/>
    <p:sldId id="336" r:id="rId100"/>
    <p:sldId id="337" r:id="rId101"/>
    <p:sldId id="346" r:id="rId10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3366FF"/>
    <a:srgbClr val="008000"/>
    <a:srgbClr val="99FF99"/>
    <a:srgbClr val="CCECFF"/>
    <a:srgbClr val="CCFF99"/>
    <a:srgbClr val="009999"/>
    <a:srgbClr val="008080"/>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howGuides="1">
      <p:cViewPr varScale="1">
        <p:scale>
          <a:sx n="80" d="100"/>
          <a:sy n="80" d="100"/>
        </p:scale>
        <p:origin x="520"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9AEC6-DCDC-4D2F-9AAC-AAD4C6EB66FC}" type="datetimeFigureOut">
              <a:rPr lang="zh-CN" altLang="en-US" smtClean="0"/>
              <a:t>2018/12/20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E1DA36-9024-4619-8E7B-5187DC497776}" type="slidenum">
              <a:rPr lang="zh-CN" altLang="en-US" smtClean="0"/>
              <a:t>‹#›</a:t>
            </a:fld>
            <a:endParaRPr lang="zh-CN" altLang="en-US"/>
          </a:p>
        </p:txBody>
      </p:sp>
    </p:spTree>
    <p:extLst>
      <p:ext uri="{BB962C8B-B14F-4D97-AF65-F5344CB8AC3E}">
        <p14:creationId xmlns:p14="http://schemas.microsoft.com/office/powerpoint/2010/main" val="1729721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TextEdit="1"/>
          </p:cNvSpPr>
          <p:nvPr>
            <p:ph type="sldImg"/>
          </p:nvPr>
        </p:nvSpPr>
        <p:spPr bwMode="auto">
          <a:noFill/>
          <a:ln>
            <a:solidFill>
              <a:srgbClr val="000000"/>
            </a:solidFill>
            <a:miter lim="800000"/>
            <a:headEnd/>
            <a:tailEnd/>
          </a:ln>
        </p:spPr>
      </p:sp>
      <p:sp>
        <p:nvSpPr>
          <p:cNvPr id="39939" name="Rectangl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39940" name="Rectangl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83E73D-74A8-435B-BB88-586856FC4342}"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6498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EE8CBA-AAFF-499F-A943-E13F2F882D99}"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95768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0252"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1025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1F498493-9D04-44CF-A3EA-BF531021E02A}" type="slidenum">
              <a:rPr lang="en-US" altLang="zh-CN"/>
              <a:pPr/>
              <a:t>‹#›</a:t>
            </a:fld>
            <a:endParaRPr lang="en-US" altLang="zh-CN"/>
          </a:p>
        </p:txBody>
      </p:sp>
    </p:spTree>
    <p:extLst>
      <p:ext uri="{BB962C8B-B14F-4D97-AF65-F5344CB8AC3E}">
        <p14:creationId xmlns:p14="http://schemas.microsoft.com/office/powerpoint/2010/main" val="929968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fld id="{8F2B3EC5-F492-46EA-9E2A-4E618D2F108A}" type="slidenum">
              <a:rPr lang="en-US" altLang="zh-CN"/>
              <a:pPr/>
              <a:t>‹#›</a:t>
            </a:fld>
            <a:endParaRPr lang="en-US" altLang="zh-CN"/>
          </a:p>
        </p:txBody>
      </p:sp>
    </p:spTree>
    <p:extLst>
      <p:ext uri="{BB962C8B-B14F-4D97-AF65-F5344CB8AC3E}">
        <p14:creationId xmlns:p14="http://schemas.microsoft.com/office/powerpoint/2010/main" val="2579008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fld id="{1C3824E4-0D1E-4E86-AA3D-2203B41B75EF}" type="slidenum">
              <a:rPr lang="en-US" altLang="zh-CN"/>
              <a:pPr/>
              <a:t>‹#›</a:t>
            </a:fld>
            <a:endParaRPr lang="en-US" altLang="zh-CN"/>
          </a:p>
        </p:txBody>
      </p:sp>
    </p:spTree>
    <p:extLst>
      <p:ext uri="{BB962C8B-B14F-4D97-AF65-F5344CB8AC3E}">
        <p14:creationId xmlns:p14="http://schemas.microsoft.com/office/powerpoint/2010/main" val="3421377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214313"/>
            <a:ext cx="7793037" cy="1462087"/>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1826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1826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fld id="{B10CB6BD-AAEC-4AC3-AFEE-EF5EFA813C3A}" type="slidenum">
              <a:rPr lang="en-US" altLang="zh-CN"/>
              <a:pPr/>
              <a:t>‹#›</a:t>
            </a:fld>
            <a:endParaRPr lang="en-US" altLang="zh-CN"/>
          </a:p>
        </p:txBody>
      </p:sp>
    </p:spTree>
    <p:extLst>
      <p:ext uri="{BB962C8B-B14F-4D97-AF65-F5344CB8AC3E}">
        <p14:creationId xmlns:p14="http://schemas.microsoft.com/office/powerpoint/2010/main" val="296235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3FD83D9-CDD7-4914-AC57-FA252D2EBEF7}" type="datetimeFigureOut">
              <a:rPr lang="zh-CN" altLang="en-US"/>
              <a:pPr>
                <a:defRPr/>
              </a:pPr>
              <a:t>2018/12/20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49E7E5-7010-42CC-BED8-94E9F968B2AC}" type="slidenum">
              <a:rPr lang="zh-CN" altLang="en-US"/>
              <a:pPr>
                <a:defRPr/>
              </a:pPr>
              <a:t>‹#›</a:t>
            </a:fld>
            <a:endParaRPr lang="zh-CN" altLang="en-US"/>
          </a:p>
        </p:txBody>
      </p:sp>
    </p:spTree>
    <p:extLst>
      <p:ext uri="{BB962C8B-B14F-4D97-AF65-F5344CB8AC3E}">
        <p14:creationId xmlns:p14="http://schemas.microsoft.com/office/powerpoint/2010/main" val="217251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1565275"/>
            <a:ext cx="500063" cy="0"/>
          </a:xfrm>
          <a:prstGeom prst="line">
            <a:avLst/>
          </a:prstGeom>
          <a:ln w="279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642938" y="1565275"/>
            <a:ext cx="8501062" cy="0"/>
          </a:xfrm>
          <a:prstGeom prst="line">
            <a:avLst/>
          </a:prstGeom>
          <a:ln w="2794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36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736749"/>
            <a:ext cx="8229600" cy="4525963"/>
          </a:xfrm>
        </p:spPr>
        <p:txBody>
          <a:bodyPr/>
          <a:lstStyle>
            <a:lvl1pPr>
              <a:buClr>
                <a:schemeClr val="tx2"/>
              </a:buClr>
              <a:buSzPct val="79000"/>
              <a:buFont typeface="Wingdings" pitchFamily="2" charset="2"/>
              <a:buChar char="p"/>
              <a:defRPr sz="2800" b="1"/>
            </a:lvl1pPr>
            <a:lvl2pPr>
              <a:buClr>
                <a:schemeClr val="accent6">
                  <a:lumMod val="50000"/>
                </a:schemeClr>
              </a:buClr>
              <a:buSzPct val="90000"/>
              <a:buFont typeface="Arial" pitchFamily="34" charset="0"/>
              <a:buChar char="□"/>
              <a:defRPr sz="2400"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2706271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23100"/>
            <a:ext cx="9143968" cy="6834900"/>
          </a:xfrm>
          <a:prstGeom prst="rect">
            <a:avLst/>
          </a:prstGeom>
        </p:spPr>
      </p:pic>
      <p:sp>
        <p:nvSpPr>
          <p:cNvPr id="5" name="Rectangle 7"/>
          <p:cNvSpPr/>
          <p:nvPr userDrawn="1"/>
        </p:nvSpPr>
        <p:spPr>
          <a:xfrm>
            <a:off x="0" y="1704975"/>
            <a:ext cx="1295400" cy="1081083"/>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Rectangle 8"/>
          <p:cNvSpPr/>
          <p:nvPr userDrawn="1"/>
        </p:nvSpPr>
        <p:spPr>
          <a:xfrm>
            <a:off x="1371600" y="1704975"/>
            <a:ext cx="7772400" cy="1081083"/>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solidFill>
                <a:srgbClr val="000000"/>
              </a:solidFill>
            </a:endParaRPr>
          </a:p>
        </p:txBody>
      </p:sp>
      <p:sp>
        <p:nvSpPr>
          <p:cNvPr id="8" name="Title 1"/>
          <p:cNvSpPr txBox="1">
            <a:spLocks/>
          </p:cNvSpPr>
          <p:nvPr userDrawn="1"/>
        </p:nvSpPr>
        <p:spPr>
          <a:xfrm>
            <a:off x="1371600" y="1704975"/>
            <a:ext cx="7620000" cy="742950"/>
          </a:xfrm>
          <a:prstGeom prst="rect">
            <a:avLst/>
          </a:prstGeom>
        </p:spPr>
        <p:txBody>
          <a:bodyPr anchor="ctr">
            <a:normAutofit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16" name="标题 15"/>
          <p:cNvSpPr>
            <a:spLocks noGrp="1"/>
          </p:cNvSpPr>
          <p:nvPr>
            <p:ph type="title"/>
          </p:nvPr>
        </p:nvSpPr>
        <p:spPr>
          <a:xfrm>
            <a:off x="1357290" y="1745453"/>
            <a:ext cx="7500990" cy="969167"/>
          </a:xfrm>
        </p:spPr>
        <p:txBody>
          <a:bodyPr>
            <a:normAutofit/>
          </a:bodyPr>
          <a:lstStyle>
            <a:lvl1pPr algn="l">
              <a:defRPr sz="4400" b="1">
                <a:solidFill>
                  <a:srgbClr val="000000"/>
                </a:solidFill>
                <a:effectLst/>
                <a:latin typeface="黑体" pitchFamily="49" charset="-122"/>
                <a:ea typeface="黑体"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541995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直接连接符 4"/>
          <p:cNvCxnSpPr/>
          <p:nvPr userDrawn="1"/>
        </p:nvCxnSpPr>
        <p:spPr>
          <a:xfrm>
            <a:off x="0" y="1428750"/>
            <a:ext cx="500063"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642938" y="1428750"/>
            <a:ext cx="8501062"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buClr>
                <a:schemeClr val="tx2"/>
              </a:buClr>
              <a:buSzPct val="80000"/>
              <a:buFont typeface="Wingdings" pitchFamily="2" charset="2"/>
              <a:buChar char="p"/>
              <a:defRPr sz="2800" b="1"/>
            </a:lvl1pPr>
            <a:lvl2pPr>
              <a:defRPr sz="2400" b="1"/>
            </a:lvl2pPr>
            <a:lvl3pPr>
              <a:defRPr sz="2000" b="1"/>
            </a:lvl3pPr>
            <a:lvl4pPr>
              <a:defRPr sz="1800" b="1"/>
            </a:lvl4pPr>
            <a:lvl5pPr>
              <a:defRPr sz="1800" b="1"/>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20762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2444957-4613-4949-A1FF-9B9E5F068CF5}" type="datetimeFigureOut">
              <a:rPr lang="zh-CN" altLang="en-US"/>
              <a:pPr>
                <a:defRPr/>
              </a:pPr>
              <a:t>2018/12/20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1D8BB3-ACE7-45F1-8D34-0A62740549FE}" type="slidenum">
              <a:rPr lang="zh-CN" altLang="en-US"/>
              <a:pPr>
                <a:defRPr/>
              </a:pPr>
              <a:t>‹#›</a:t>
            </a:fld>
            <a:endParaRPr lang="zh-CN" altLang="en-US"/>
          </a:p>
        </p:txBody>
      </p:sp>
    </p:spTree>
    <p:extLst>
      <p:ext uri="{BB962C8B-B14F-4D97-AF65-F5344CB8AC3E}">
        <p14:creationId xmlns:p14="http://schemas.microsoft.com/office/powerpoint/2010/main" val="192561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8572" y="0"/>
            <a:ext cx="828652" cy="6215082"/>
          </a:xfrm>
        </p:spPr>
        <p:txBody>
          <a:bodyPr/>
          <a:lstStyle>
            <a:lvl1pPr>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cxnSp>
        <p:nvCxnSpPr>
          <p:cNvPr id="6" name="直接连接符 5"/>
          <p:cNvCxnSpPr/>
          <p:nvPr userDrawn="1"/>
        </p:nvCxnSpPr>
        <p:spPr>
          <a:xfrm flipV="1">
            <a:off x="1000100" y="0"/>
            <a:ext cx="29" cy="64292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00100" y="714356"/>
            <a:ext cx="0" cy="4000528"/>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929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Rectangle 7"/>
          <p:cNvSpPr/>
          <p:nvPr userDrawn="1"/>
        </p:nvSpPr>
        <p:spPr>
          <a:xfrm>
            <a:off x="0" y="5103813"/>
            <a:ext cx="1295400" cy="1111250"/>
          </a:xfrm>
          <a:prstGeom prst="rect">
            <a:avLst/>
          </a:prstGeom>
          <a:solidFill>
            <a:srgbClr val="FF0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4" name="Rectangle 8"/>
          <p:cNvSpPr/>
          <p:nvPr userDrawn="1"/>
        </p:nvSpPr>
        <p:spPr>
          <a:xfrm>
            <a:off x="1371600" y="5103813"/>
            <a:ext cx="7772400" cy="1111250"/>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Title 1"/>
          <p:cNvSpPr txBox="1">
            <a:spLocks/>
          </p:cNvSpPr>
          <p:nvPr userDrawn="1"/>
        </p:nvSpPr>
        <p:spPr>
          <a:xfrm>
            <a:off x="1371600" y="5103813"/>
            <a:ext cx="7620000" cy="657225"/>
          </a:xfrm>
          <a:prstGeom prst="rect">
            <a:avLst/>
          </a:prstGeom>
        </p:spPr>
        <p:txBody>
          <a:bodyPr anchor="ctr">
            <a:normAutofit fontScale="92500"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5" name="Text Placeholder 2"/>
          <p:cNvSpPr>
            <a:spLocks noGrp="1"/>
          </p:cNvSpPr>
          <p:nvPr>
            <p:ph type="body" idx="13"/>
          </p:nvPr>
        </p:nvSpPr>
        <p:spPr>
          <a:xfrm>
            <a:off x="1785918" y="3357562"/>
            <a:ext cx="7123113" cy="1652583"/>
          </a:xfrm>
        </p:spPr>
        <p:txBody>
          <a:bodyPr>
            <a:normAutofit/>
          </a:bodyPr>
          <a:lstStyle>
            <a:lvl1pPr algn="r" eaLnBrk="1" latinLnBrk="0" hangingPunct="1">
              <a:buNone/>
              <a:defRPr kumimoji="0" lang="zh-CN" sz="4400" b="1">
                <a:solidFill>
                  <a:schemeClr val="tx1"/>
                </a:solidFill>
                <a:latin typeface="黑体" pitchFamily="49" charset="-122"/>
                <a:ea typeface="黑体" pitchFamily="49" charset="-122"/>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a:r>
              <a:rPr lang="zh-CN" altLang="en-US" dirty="0" smtClean="0"/>
              <a:t>单击此处编辑母版文本样式</a:t>
            </a:r>
          </a:p>
        </p:txBody>
      </p:sp>
    </p:spTree>
    <p:extLst>
      <p:ext uri="{BB962C8B-B14F-4D97-AF65-F5344CB8AC3E}">
        <p14:creationId xmlns:p14="http://schemas.microsoft.com/office/powerpoint/2010/main" val="119182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fld id="{60F6753A-03A8-4855-9621-40DCF7888D84}" type="slidenum">
              <a:rPr lang="en-US" altLang="zh-CN"/>
              <a:pPr/>
              <a:t>‹#›</a:t>
            </a:fld>
            <a:endParaRPr lang="en-US" altLang="zh-CN"/>
          </a:p>
        </p:txBody>
      </p:sp>
    </p:spTree>
    <p:extLst>
      <p:ext uri="{BB962C8B-B14F-4D97-AF65-F5344CB8AC3E}">
        <p14:creationId xmlns:p14="http://schemas.microsoft.com/office/powerpoint/2010/main" val="35673799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E8F5CD7-DE8A-4F86-95F5-100F17291F99}" type="datetimeFigureOut">
              <a:rPr lang="zh-CN" altLang="en-US"/>
              <a:pPr>
                <a:defRPr/>
              </a:pPr>
              <a:t>2018/12/20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0FDCCA8-CE78-4250-A605-07D985A4995F}" type="slidenum">
              <a:rPr lang="zh-CN" altLang="en-US"/>
              <a:pPr>
                <a:defRPr/>
              </a:pPr>
              <a:t>‹#›</a:t>
            </a:fld>
            <a:endParaRPr lang="zh-CN" altLang="en-US"/>
          </a:p>
        </p:txBody>
      </p:sp>
    </p:spTree>
    <p:extLst>
      <p:ext uri="{BB962C8B-B14F-4D97-AF65-F5344CB8AC3E}">
        <p14:creationId xmlns:p14="http://schemas.microsoft.com/office/powerpoint/2010/main" val="193879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B5BD85B-8894-492C-9D07-06008A96C9B6}" type="datetimeFigureOut">
              <a:rPr lang="zh-CN" altLang="en-US"/>
              <a:pPr>
                <a:defRPr/>
              </a:pPr>
              <a:t>2018/12/20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36AD68B-C21E-4311-9CFE-9F5EC0C1EC25}" type="slidenum">
              <a:rPr lang="zh-CN" altLang="en-US"/>
              <a:pPr>
                <a:defRPr/>
              </a:pPr>
              <a:t>‹#›</a:t>
            </a:fld>
            <a:endParaRPr lang="zh-CN" altLang="en-US"/>
          </a:p>
        </p:txBody>
      </p:sp>
    </p:spTree>
    <p:extLst>
      <p:ext uri="{BB962C8B-B14F-4D97-AF65-F5344CB8AC3E}">
        <p14:creationId xmlns:p14="http://schemas.microsoft.com/office/powerpoint/2010/main" val="3768349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F371A15-5721-4075-83EA-F5825B67052E}" type="datetimeFigureOut">
              <a:rPr lang="zh-CN" altLang="en-US"/>
              <a:pPr>
                <a:defRPr/>
              </a:pPr>
              <a:t>2018/12/20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3B3EA2A-F0E4-4ED3-ACA4-A95EE08F5B47}" type="slidenum">
              <a:rPr lang="zh-CN" altLang="en-US"/>
              <a:pPr>
                <a:defRPr/>
              </a:pPr>
              <a:t>‹#›</a:t>
            </a:fld>
            <a:endParaRPr lang="zh-CN" altLang="en-US"/>
          </a:p>
        </p:txBody>
      </p:sp>
    </p:spTree>
    <p:extLst>
      <p:ext uri="{BB962C8B-B14F-4D97-AF65-F5344CB8AC3E}">
        <p14:creationId xmlns:p14="http://schemas.microsoft.com/office/powerpoint/2010/main" val="20563238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7B2DB10-DA64-46DA-85C1-D84A5165CF3A}" type="datetimeFigureOut">
              <a:rPr lang="zh-CN" altLang="en-US"/>
              <a:pPr>
                <a:defRPr/>
              </a:pPr>
              <a:t>2018/12/20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62D89A-803A-455A-A9FB-9E781C4B52EE}" type="slidenum">
              <a:rPr lang="zh-CN" altLang="en-US"/>
              <a:pPr>
                <a:defRPr/>
              </a:pPr>
              <a:t>‹#›</a:t>
            </a:fld>
            <a:endParaRPr lang="zh-CN" altLang="en-US"/>
          </a:p>
        </p:txBody>
      </p:sp>
    </p:spTree>
    <p:extLst>
      <p:ext uri="{BB962C8B-B14F-4D97-AF65-F5344CB8AC3E}">
        <p14:creationId xmlns:p14="http://schemas.microsoft.com/office/powerpoint/2010/main" val="66536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3FD83D9-CDD7-4914-AC57-FA252D2EBEF7}" type="datetimeFigureOut">
              <a:rPr lang="zh-CN" altLang="en-US"/>
              <a:pPr>
                <a:defRPr/>
              </a:pPr>
              <a:t>2018/12/20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49E7E5-7010-42CC-BED8-94E9F968B2AC}" type="slidenum">
              <a:rPr lang="zh-CN" altLang="en-US"/>
              <a:pPr>
                <a:defRPr/>
              </a:pPr>
              <a:t>‹#›</a:t>
            </a:fld>
            <a:endParaRPr lang="zh-CN" altLang="en-US"/>
          </a:p>
        </p:txBody>
      </p:sp>
    </p:spTree>
    <p:extLst>
      <p:ext uri="{BB962C8B-B14F-4D97-AF65-F5344CB8AC3E}">
        <p14:creationId xmlns:p14="http://schemas.microsoft.com/office/powerpoint/2010/main" val="23082679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1565275"/>
            <a:ext cx="500063" cy="0"/>
          </a:xfrm>
          <a:prstGeom prst="line">
            <a:avLst/>
          </a:prstGeom>
          <a:ln w="279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642938" y="1565275"/>
            <a:ext cx="8501062" cy="0"/>
          </a:xfrm>
          <a:prstGeom prst="line">
            <a:avLst/>
          </a:prstGeom>
          <a:ln w="2794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736749"/>
            <a:ext cx="8229600" cy="4525963"/>
          </a:xfrm>
        </p:spPr>
        <p:txBody>
          <a:bodyPr/>
          <a:lstStyle>
            <a:lvl1pPr>
              <a:buClr>
                <a:schemeClr val="tx2"/>
              </a:buClr>
              <a:buSzPct val="79000"/>
              <a:buFont typeface="Wingdings" pitchFamily="2" charset="2"/>
              <a:buChar char="p"/>
              <a:defRPr b="1"/>
            </a:lvl1pPr>
            <a:lvl2pPr>
              <a:buClr>
                <a:schemeClr val="accent6">
                  <a:lumMod val="50000"/>
                </a:schemeClr>
              </a:buClr>
              <a:buSzPct val="90000"/>
              <a:buFont typeface="Arial" pitchFamily="34" charset="0"/>
              <a:buChar cha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996306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9144000" cy="6858000"/>
          </a:xfrm>
          <a:prstGeom prst="rect">
            <a:avLst/>
          </a:prstGeom>
        </p:spPr>
      </p:pic>
      <p:sp>
        <p:nvSpPr>
          <p:cNvPr id="5" name="Rectangle 7"/>
          <p:cNvSpPr/>
          <p:nvPr userDrawn="1"/>
        </p:nvSpPr>
        <p:spPr>
          <a:xfrm>
            <a:off x="0" y="1704975"/>
            <a:ext cx="1295400" cy="1081083"/>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Rectangle 8"/>
          <p:cNvSpPr/>
          <p:nvPr userDrawn="1"/>
        </p:nvSpPr>
        <p:spPr>
          <a:xfrm>
            <a:off x="1371600" y="1704975"/>
            <a:ext cx="7772400" cy="1081083"/>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solidFill>
                <a:srgbClr val="000000"/>
              </a:solidFill>
            </a:endParaRPr>
          </a:p>
        </p:txBody>
      </p:sp>
      <p:sp>
        <p:nvSpPr>
          <p:cNvPr id="8" name="Title 1"/>
          <p:cNvSpPr txBox="1">
            <a:spLocks/>
          </p:cNvSpPr>
          <p:nvPr userDrawn="1"/>
        </p:nvSpPr>
        <p:spPr>
          <a:xfrm>
            <a:off x="1371600" y="1704975"/>
            <a:ext cx="7620000" cy="742950"/>
          </a:xfrm>
          <a:prstGeom prst="rect">
            <a:avLst/>
          </a:prstGeom>
        </p:spPr>
        <p:txBody>
          <a:bodyPr anchor="ctr">
            <a:normAutofit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16" name="标题 15"/>
          <p:cNvSpPr>
            <a:spLocks noGrp="1"/>
          </p:cNvSpPr>
          <p:nvPr>
            <p:ph type="title"/>
          </p:nvPr>
        </p:nvSpPr>
        <p:spPr>
          <a:xfrm>
            <a:off x="1357290" y="1745453"/>
            <a:ext cx="7500990" cy="969167"/>
          </a:xfrm>
        </p:spPr>
        <p:txBody>
          <a:bodyPr>
            <a:normAutofit/>
          </a:bodyPr>
          <a:lstStyle>
            <a:lvl1pPr algn="l">
              <a:defRPr sz="4400" b="1">
                <a:solidFill>
                  <a:srgbClr val="000000"/>
                </a:solidFill>
                <a:effectLst/>
                <a:latin typeface="黑体" pitchFamily="49" charset="-122"/>
                <a:ea typeface="黑体"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9549614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直接连接符 4"/>
          <p:cNvCxnSpPr/>
          <p:nvPr userDrawn="1"/>
        </p:nvCxnSpPr>
        <p:spPr>
          <a:xfrm>
            <a:off x="0" y="1428750"/>
            <a:ext cx="500063"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642938" y="1428750"/>
            <a:ext cx="8501062"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buClr>
                <a:schemeClr val="tx2"/>
              </a:buClr>
              <a:buSzPct val="80000"/>
              <a:buFont typeface="Wingdings" pitchFamily="2" charset="2"/>
              <a:buChar char="p"/>
              <a:defRPr sz="2800" b="1"/>
            </a:lvl1pPr>
            <a:lvl2pPr>
              <a:defRPr sz="2400" b="1"/>
            </a:lvl2pPr>
            <a:lvl3pPr>
              <a:defRPr sz="2000" b="1"/>
            </a:lvl3pPr>
            <a:lvl4pPr>
              <a:defRPr sz="1800" b="1"/>
            </a:lvl4pPr>
            <a:lvl5pPr>
              <a:defRPr sz="1800" b="1"/>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669404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2444957-4613-4949-A1FF-9B9E5F068CF5}" type="datetimeFigureOut">
              <a:rPr lang="zh-CN" altLang="en-US"/>
              <a:pPr>
                <a:defRPr/>
              </a:pPr>
              <a:t>2018/12/20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1D8BB3-ACE7-45F1-8D34-0A62740549FE}" type="slidenum">
              <a:rPr lang="zh-CN" altLang="en-US"/>
              <a:pPr>
                <a:defRPr/>
              </a:pPr>
              <a:t>‹#›</a:t>
            </a:fld>
            <a:endParaRPr lang="zh-CN" altLang="en-US"/>
          </a:p>
        </p:txBody>
      </p:sp>
    </p:spTree>
    <p:extLst>
      <p:ext uri="{BB962C8B-B14F-4D97-AF65-F5344CB8AC3E}">
        <p14:creationId xmlns:p14="http://schemas.microsoft.com/office/powerpoint/2010/main" val="3410152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8572" y="0"/>
            <a:ext cx="828652" cy="6215082"/>
          </a:xfrm>
        </p:spPr>
        <p:txBody>
          <a:bodyPr/>
          <a:lstStyle>
            <a:lvl1pPr>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cxnSp>
        <p:nvCxnSpPr>
          <p:cNvPr id="6" name="直接连接符 5"/>
          <p:cNvCxnSpPr/>
          <p:nvPr userDrawn="1"/>
        </p:nvCxnSpPr>
        <p:spPr>
          <a:xfrm flipV="1">
            <a:off x="1000100" y="0"/>
            <a:ext cx="29" cy="64292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00100" y="714356"/>
            <a:ext cx="0" cy="4000528"/>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703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fld id="{D96D9811-406F-4386-85AC-F8DBDBE88750}" type="slidenum">
              <a:rPr lang="en-US" altLang="zh-CN"/>
              <a:pPr/>
              <a:t>‹#›</a:t>
            </a:fld>
            <a:endParaRPr lang="en-US" altLang="zh-CN"/>
          </a:p>
        </p:txBody>
      </p:sp>
    </p:spTree>
    <p:extLst>
      <p:ext uri="{BB962C8B-B14F-4D97-AF65-F5344CB8AC3E}">
        <p14:creationId xmlns:p14="http://schemas.microsoft.com/office/powerpoint/2010/main" val="26572805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Rectangle 7"/>
          <p:cNvSpPr/>
          <p:nvPr userDrawn="1"/>
        </p:nvSpPr>
        <p:spPr>
          <a:xfrm>
            <a:off x="0" y="5103813"/>
            <a:ext cx="1295400" cy="1111250"/>
          </a:xfrm>
          <a:prstGeom prst="rect">
            <a:avLst/>
          </a:prstGeom>
          <a:solidFill>
            <a:srgbClr val="FF0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4" name="Rectangle 8"/>
          <p:cNvSpPr/>
          <p:nvPr userDrawn="1"/>
        </p:nvSpPr>
        <p:spPr>
          <a:xfrm>
            <a:off x="1371600" y="5103813"/>
            <a:ext cx="7772400" cy="1111250"/>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Title 1"/>
          <p:cNvSpPr txBox="1">
            <a:spLocks/>
          </p:cNvSpPr>
          <p:nvPr userDrawn="1"/>
        </p:nvSpPr>
        <p:spPr>
          <a:xfrm>
            <a:off x="1371600" y="5103813"/>
            <a:ext cx="7620000" cy="657225"/>
          </a:xfrm>
          <a:prstGeom prst="rect">
            <a:avLst/>
          </a:prstGeom>
        </p:spPr>
        <p:txBody>
          <a:bodyPr anchor="ctr">
            <a:normAutofit fontScale="92500"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5" name="Text Placeholder 2"/>
          <p:cNvSpPr>
            <a:spLocks noGrp="1"/>
          </p:cNvSpPr>
          <p:nvPr>
            <p:ph type="body" idx="13"/>
          </p:nvPr>
        </p:nvSpPr>
        <p:spPr>
          <a:xfrm>
            <a:off x="1785918" y="3357562"/>
            <a:ext cx="7123113" cy="1652583"/>
          </a:xfrm>
        </p:spPr>
        <p:txBody>
          <a:bodyPr>
            <a:normAutofit/>
          </a:bodyPr>
          <a:lstStyle>
            <a:lvl1pPr algn="r" eaLnBrk="1" latinLnBrk="0" hangingPunct="1">
              <a:buNone/>
              <a:defRPr kumimoji="0" lang="zh-CN" sz="4400" b="1">
                <a:solidFill>
                  <a:schemeClr val="tx1"/>
                </a:solidFill>
                <a:latin typeface="黑体" pitchFamily="49" charset="-122"/>
                <a:ea typeface="黑体" pitchFamily="49" charset="-122"/>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a:r>
              <a:rPr lang="zh-CN" altLang="en-US" dirty="0" smtClean="0"/>
              <a:t>单击此处编辑母版文本样式</a:t>
            </a:r>
          </a:p>
        </p:txBody>
      </p:sp>
    </p:spTree>
    <p:extLst>
      <p:ext uri="{BB962C8B-B14F-4D97-AF65-F5344CB8AC3E}">
        <p14:creationId xmlns:p14="http://schemas.microsoft.com/office/powerpoint/2010/main" val="3718037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E8F5CD7-DE8A-4F86-95F5-100F17291F99}" type="datetimeFigureOut">
              <a:rPr lang="zh-CN" altLang="en-US"/>
              <a:pPr>
                <a:defRPr/>
              </a:pPr>
              <a:t>2018/12/20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0FDCCA8-CE78-4250-A605-07D985A4995F}" type="slidenum">
              <a:rPr lang="zh-CN" altLang="en-US"/>
              <a:pPr>
                <a:defRPr/>
              </a:pPr>
              <a:t>‹#›</a:t>
            </a:fld>
            <a:endParaRPr lang="zh-CN" altLang="en-US"/>
          </a:p>
        </p:txBody>
      </p:sp>
    </p:spTree>
    <p:extLst>
      <p:ext uri="{BB962C8B-B14F-4D97-AF65-F5344CB8AC3E}">
        <p14:creationId xmlns:p14="http://schemas.microsoft.com/office/powerpoint/2010/main" val="1758482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B5BD85B-8894-492C-9D07-06008A96C9B6}" type="datetimeFigureOut">
              <a:rPr lang="zh-CN" altLang="en-US"/>
              <a:pPr>
                <a:defRPr/>
              </a:pPr>
              <a:t>2018/12/20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36AD68B-C21E-4311-9CFE-9F5EC0C1EC25}" type="slidenum">
              <a:rPr lang="zh-CN" altLang="en-US"/>
              <a:pPr>
                <a:defRPr/>
              </a:pPr>
              <a:t>‹#›</a:t>
            </a:fld>
            <a:endParaRPr lang="zh-CN" altLang="en-US"/>
          </a:p>
        </p:txBody>
      </p:sp>
    </p:spTree>
    <p:extLst>
      <p:ext uri="{BB962C8B-B14F-4D97-AF65-F5344CB8AC3E}">
        <p14:creationId xmlns:p14="http://schemas.microsoft.com/office/powerpoint/2010/main" val="41653348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F371A15-5721-4075-83EA-F5825B67052E}" type="datetimeFigureOut">
              <a:rPr lang="zh-CN" altLang="en-US"/>
              <a:pPr>
                <a:defRPr/>
              </a:pPr>
              <a:t>2018/12/20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3B3EA2A-F0E4-4ED3-ACA4-A95EE08F5B47}" type="slidenum">
              <a:rPr lang="zh-CN" altLang="en-US"/>
              <a:pPr>
                <a:defRPr/>
              </a:pPr>
              <a:t>‹#›</a:t>
            </a:fld>
            <a:endParaRPr lang="zh-CN" altLang="en-US"/>
          </a:p>
        </p:txBody>
      </p:sp>
    </p:spTree>
    <p:extLst>
      <p:ext uri="{BB962C8B-B14F-4D97-AF65-F5344CB8AC3E}">
        <p14:creationId xmlns:p14="http://schemas.microsoft.com/office/powerpoint/2010/main" val="16624719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7B2DB10-DA64-46DA-85C1-D84A5165CF3A}" type="datetimeFigureOut">
              <a:rPr lang="zh-CN" altLang="en-US"/>
              <a:pPr>
                <a:defRPr/>
              </a:pPr>
              <a:t>2018/12/20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62D89A-803A-455A-A9FB-9E781C4B52EE}" type="slidenum">
              <a:rPr lang="zh-CN" altLang="en-US"/>
              <a:pPr>
                <a:defRPr/>
              </a:pPr>
              <a:t>‹#›</a:t>
            </a:fld>
            <a:endParaRPr lang="zh-CN" altLang="en-US"/>
          </a:p>
        </p:txBody>
      </p:sp>
    </p:spTree>
    <p:extLst>
      <p:ext uri="{BB962C8B-B14F-4D97-AF65-F5344CB8AC3E}">
        <p14:creationId xmlns:p14="http://schemas.microsoft.com/office/powerpoint/2010/main" val="79968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fld id="{41C92318-6AB2-4351-A28E-CA8874138F90}" type="slidenum">
              <a:rPr lang="en-US" altLang="zh-CN"/>
              <a:pPr/>
              <a:t>‹#›</a:t>
            </a:fld>
            <a:endParaRPr lang="en-US" altLang="zh-CN"/>
          </a:p>
        </p:txBody>
      </p:sp>
    </p:spTree>
    <p:extLst>
      <p:ext uri="{BB962C8B-B14F-4D97-AF65-F5344CB8AC3E}">
        <p14:creationId xmlns:p14="http://schemas.microsoft.com/office/powerpoint/2010/main" val="901519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fld id="{D3366898-7290-469E-B1EF-825E3071DB91}" type="slidenum">
              <a:rPr lang="en-US" altLang="zh-CN"/>
              <a:pPr/>
              <a:t>‹#›</a:t>
            </a:fld>
            <a:endParaRPr lang="en-US" altLang="zh-CN"/>
          </a:p>
        </p:txBody>
      </p:sp>
    </p:spTree>
    <p:extLst>
      <p:ext uri="{BB962C8B-B14F-4D97-AF65-F5344CB8AC3E}">
        <p14:creationId xmlns:p14="http://schemas.microsoft.com/office/powerpoint/2010/main" val="309365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fld id="{F3E8E838-E4BD-49C3-875D-C0CB9F0FFD7E}" type="slidenum">
              <a:rPr lang="en-US" altLang="zh-CN"/>
              <a:pPr/>
              <a:t>‹#›</a:t>
            </a:fld>
            <a:endParaRPr lang="en-US" altLang="zh-CN"/>
          </a:p>
        </p:txBody>
      </p:sp>
    </p:spTree>
    <p:extLst>
      <p:ext uri="{BB962C8B-B14F-4D97-AF65-F5344CB8AC3E}">
        <p14:creationId xmlns:p14="http://schemas.microsoft.com/office/powerpoint/2010/main" val="4287595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fld id="{6DA904AA-5A2B-4071-9C56-11E054EC8283}" type="slidenum">
              <a:rPr lang="en-US" altLang="zh-CN"/>
              <a:pPr/>
              <a:t>‹#›</a:t>
            </a:fld>
            <a:endParaRPr lang="en-US" altLang="zh-CN"/>
          </a:p>
        </p:txBody>
      </p:sp>
    </p:spTree>
    <p:extLst>
      <p:ext uri="{BB962C8B-B14F-4D97-AF65-F5344CB8AC3E}">
        <p14:creationId xmlns:p14="http://schemas.microsoft.com/office/powerpoint/2010/main" val="3579219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fld id="{7D1D7910-332C-4460-988A-5A6D684F262D}" type="slidenum">
              <a:rPr lang="en-US" altLang="zh-CN"/>
              <a:pPr/>
              <a:t>‹#›</a:t>
            </a:fld>
            <a:endParaRPr lang="en-US" altLang="zh-CN"/>
          </a:p>
        </p:txBody>
      </p:sp>
    </p:spTree>
    <p:extLst>
      <p:ext uri="{BB962C8B-B14F-4D97-AF65-F5344CB8AC3E}">
        <p14:creationId xmlns:p14="http://schemas.microsoft.com/office/powerpoint/2010/main" val="384823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fld id="{22718BE9-EAF9-4872-A9BA-581B3E8BA2BF}" type="slidenum">
              <a:rPr lang="en-US" altLang="zh-CN"/>
              <a:pPr/>
              <a:t>‹#›</a:t>
            </a:fld>
            <a:endParaRPr lang="en-US" altLang="zh-CN"/>
          </a:p>
        </p:txBody>
      </p:sp>
    </p:spTree>
    <p:extLst>
      <p:ext uri="{BB962C8B-B14F-4D97-AF65-F5344CB8AC3E}">
        <p14:creationId xmlns:p14="http://schemas.microsoft.com/office/powerpoint/2010/main" val="96688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99CCFF"/>
            </a:gs>
          </a:gsLst>
          <a:lin ang="5400000" scaled="1"/>
        </a:gra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22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ea typeface="宋体" charset="-122"/>
              </a:defRPr>
            </a:lvl1pPr>
          </a:lstStyle>
          <a:p>
            <a:pPr>
              <a:defRPr/>
            </a:pPr>
            <a:endParaRPr lang="en-US" altLang="zh-CN"/>
          </a:p>
        </p:txBody>
      </p:sp>
      <p:sp>
        <p:nvSpPr>
          <p:cNvPr id="922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ea typeface="宋体" charset="-122"/>
              </a:defRPr>
            </a:lvl1pPr>
          </a:lstStyle>
          <a:p>
            <a:pPr>
              <a:defRPr/>
            </a:pPr>
            <a:endParaRPr lang="en-US" altLang="zh-CN"/>
          </a:p>
        </p:txBody>
      </p:sp>
      <p:sp>
        <p:nvSpPr>
          <p:cNvPr id="922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63E1CD3B-5276-416C-B0CB-1095154295CA}"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89"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charset="-122"/>
        </a:defRPr>
      </a:lvl2pPr>
      <a:lvl3pPr algn="l" rtl="0" eaLnBrk="0" fontAlgn="base" hangingPunct="0">
        <a:spcBef>
          <a:spcPct val="0"/>
        </a:spcBef>
        <a:spcAft>
          <a:spcPct val="0"/>
        </a:spcAft>
        <a:defRPr sz="4400">
          <a:solidFill>
            <a:schemeClr val="tx2"/>
          </a:solidFill>
          <a:latin typeface="Tahoma" pitchFamily="34" charset="0"/>
          <a:ea typeface="宋体" charset="-122"/>
        </a:defRPr>
      </a:lvl3pPr>
      <a:lvl4pPr algn="l" rtl="0" eaLnBrk="0" fontAlgn="base" hangingPunct="0">
        <a:spcBef>
          <a:spcPct val="0"/>
        </a:spcBef>
        <a:spcAft>
          <a:spcPct val="0"/>
        </a:spcAft>
        <a:defRPr sz="4400">
          <a:solidFill>
            <a:schemeClr val="tx2"/>
          </a:solidFill>
          <a:latin typeface="Tahoma" pitchFamily="34" charset="0"/>
          <a:ea typeface="宋体" charset="-122"/>
        </a:defRPr>
      </a:lvl4pPr>
      <a:lvl5pPr algn="l" rtl="0" eaLnBrk="0" fontAlgn="base" hangingPunct="0">
        <a:spcBef>
          <a:spcPct val="0"/>
        </a:spcBef>
        <a:spcAft>
          <a:spcPct val="0"/>
        </a:spcAft>
        <a:defRPr sz="4400">
          <a:solidFill>
            <a:schemeClr val="tx2"/>
          </a:solidFill>
          <a:latin typeface="Tahoma" pitchFamily="34" charset="0"/>
          <a:ea typeface="宋体" charset="-122"/>
        </a:defRPr>
      </a:lvl5pPr>
      <a:lvl6pPr marL="457200" algn="l" rtl="0" fontAlgn="base">
        <a:spcBef>
          <a:spcPct val="0"/>
        </a:spcBef>
        <a:spcAft>
          <a:spcPct val="0"/>
        </a:spcAft>
        <a:defRPr sz="4400">
          <a:solidFill>
            <a:schemeClr val="tx2"/>
          </a:solidFill>
          <a:latin typeface="Tahoma" pitchFamily="34" charset="0"/>
          <a:ea typeface="宋体" charset="-122"/>
        </a:defRPr>
      </a:lvl6pPr>
      <a:lvl7pPr marL="914400" algn="l" rtl="0" fontAlgn="base">
        <a:spcBef>
          <a:spcPct val="0"/>
        </a:spcBef>
        <a:spcAft>
          <a:spcPct val="0"/>
        </a:spcAft>
        <a:defRPr sz="4400">
          <a:solidFill>
            <a:schemeClr val="tx2"/>
          </a:solidFill>
          <a:latin typeface="Tahoma" pitchFamily="34" charset="0"/>
          <a:ea typeface="宋体" charset="-122"/>
        </a:defRPr>
      </a:lvl7pPr>
      <a:lvl8pPr marL="1371600" algn="l" rtl="0" fontAlgn="base">
        <a:spcBef>
          <a:spcPct val="0"/>
        </a:spcBef>
        <a:spcAft>
          <a:spcPct val="0"/>
        </a:spcAft>
        <a:defRPr sz="4400">
          <a:solidFill>
            <a:schemeClr val="tx2"/>
          </a:solidFill>
          <a:latin typeface="Tahoma" pitchFamily="34" charset="0"/>
          <a:ea typeface="宋体" charset="-122"/>
        </a:defRPr>
      </a:lvl8pPr>
      <a:lvl9pPr marL="1828800" algn="l" rtl="0" fontAlgn="base">
        <a:spcBef>
          <a:spcPct val="0"/>
        </a:spcBef>
        <a:spcAft>
          <a:spcPct val="0"/>
        </a:spcAft>
        <a:defRPr sz="4400">
          <a:solidFill>
            <a:schemeClr val="tx2"/>
          </a:solidFill>
          <a:latin typeface="Tahoma" pitchFamily="34" charset="0"/>
          <a:ea typeface="宋体"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442132A-9179-41EA-A835-F36B5DAAB920}" type="datetimeFigureOut">
              <a:rPr lang="zh-CN" altLang="en-US"/>
              <a:pPr>
                <a:defRPr/>
              </a:pPr>
              <a:t>2018/12/20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B1080BA-14DB-47FD-9782-35F6390738A4}" type="slidenum">
              <a:rPr lang="zh-CN" altLang="en-US"/>
              <a:pPr>
                <a:defRPr/>
              </a:pPr>
              <a:t>‹#›</a:t>
            </a:fld>
            <a:endParaRPr lang="zh-CN" altLang="en-US"/>
          </a:p>
        </p:txBody>
      </p:sp>
    </p:spTree>
    <p:extLst>
      <p:ext uri="{BB962C8B-B14F-4D97-AF65-F5344CB8AC3E}">
        <p14:creationId xmlns:p14="http://schemas.microsoft.com/office/powerpoint/2010/main" val="151248614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442132A-9179-41EA-A835-F36B5DAAB920}" type="datetimeFigureOut">
              <a:rPr lang="zh-CN" altLang="en-US"/>
              <a:pPr>
                <a:defRPr/>
              </a:pPr>
              <a:t>2018/12/20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B1080BA-14DB-47FD-9782-35F6390738A4}" type="slidenum">
              <a:rPr lang="zh-CN" altLang="en-US"/>
              <a:pPr>
                <a:defRPr/>
              </a:pPr>
              <a:t>‹#›</a:t>
            </a:fld>
            <a:endParaRPr lang="zh-CN" altLang="en-US"/>
          </a:p>
        </p:txBody>
      </p:sp>
    </p:spTree>
    <p:extLst>
      <p:ext uri="{BB962C8B-B14F-4D97-AF65-F5344CB8AC3E}">
        <p14:creationId xmlns:p14="http://schemas.microsoft.com/office/powerpoint/2010/main" val="149682387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baike.baidu.com/view/84144.htm"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kexue.lyge.cn/kexue-2/zutiweb/zu33/00/001.htm"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life.zsu.edu.cn/ecology/static/course/course/c5c4p3.htm"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www.gdepb.gov.cn/ztzl/stzs/jbzs/t20051012_5482.htm" TargetMode="Externa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p:txBody>
          <a:bodyPr>
            <a:normAutofit/>
          </a:bodyPr>
          <a:lstStyle/>
          <a:p>
            <a:r>
              <a:rPr lang="zh-CN" altLang="en-US" dirty="0" smtClean="0"/>
              <a:t>第</a:t>
            </a:r>
            <a:r>
              <a:rPr lang="en-US" altLang="zh-CN" dirty="0" smtClean="0"/>
              <a:t>8</a:t>
            </a:r>
            <a:r>
              <a:rPr lang="zh-CN" altLang="en-US" dirty="0" smtClean="0"/>
              <a:t>章 </a:t>
            </a:r>
            <a:r>
              <a:rPr lang="zh-CN" altLang="en-US" dirty="0"/>
              <a:t>生物群落与生态系统</a:t>
            </a:r>
          </a:p>
        </p:txBody>
      </p:sp>
    </p:spTree>
    <p:extLst>
      <p:ext uri="{BB962C8B-B14F-4D97-AF65-F5344CB8AC3E}">
        <p14:creationId xmlns:p14="http://schemas.microsoft.com/office/powerpoint/2010/main" val="2236860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smtClean="0"/>
              <a:t>b) </a:t>
            </a:r>
            <a:r>
              <a:rPr lang="zh-CN" altLang="en-US" dirty="0" smtClean="0"/>
              <a:t>植物分类系统 </a:t>
            </a:r>
          </a:p>
        </p:txBody>
      </p:sp>
      <p:sp>
        <p:nvSpPr>
          <p:cNvPr id="63491" name="Rectangle 3"/>
          <p:cNvSpPr>
            <a:spLocks noGrp="1" noChangeArrowheads="1"/>
          </p:cNvSpPr>
          <p:nvPr>
            <p:ph idx="1"/>
          </p:nvPr>
        </p:nvSpPr>
        <p:spPr/>
        <p:txBody>
          <a:bodyPr/>
          <a:lstStyle/>
          <a:p>
            <a:r>
              <a:rPr lang="zh-CN" altLang="en-US" dirty="0"/>
              <a:t>藻类</a:t>
            </a:r>
            <a:endParaRPr lang="en-US" altLang="zh-CN" dirty="0" smtClean="0"/>
          </a:p>
          <a:p>
            <a:r>
              <a:rPr lang="zh-CN" altLang="en-US" dirty="0" smtClean="0"/>
              <a:t>高等植物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 calcmode="lin" valueType="num">
                                      <p:cBhvr>
                                        <p:cTn id="7" dur="1000" fill="hold"/>
                                        <p:tgtEl>
                                          <p:spTgt spid="6349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349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349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3491">
                                            <p:txEl>
                                              <p:pRg st="1" end="1"/>
                                            </p:txEl>
                                          </p:spTgt>
                                        </p:tgtEl>
                                        <p:attrNameLst>
                                          <p:attrName>style.visibility</p:attrName>
                                        </p:attrNameLst>
                                      </p:cBhvr>
                                      <p:to>
                                        <p:strVal val="visible"/>
                                      </p:to>
                                    </p:set>
                                    <p:anim calcmode="lin" valueType="num">
                                      <p:cBhvr>
                                        <p:cTn id="14" dur="1000" fill="hold"/>
                                        <p:tgtEl>
                                          <p:spTgt spid="63491">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3491">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34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b="1" dirty="0" smtClean="0"/>
              <a:t>①</a:t>
            </a:r>
            <a:r>
              <a:rPr lang="zh-CN" altLang="en-US" b="1" dirty="0" smtClean="0">
                <a:latin typeface="黑体" panose="02010609060101010101" pitchFamily="49" charset="-122"/>
                <a:ea typeface="黑体" panose="02010609060101010101" pitchFamily="49" charset="-122"/>
              </a:rPr>
              <a:t>藻类植物</a:t>
            </a:r>
          </a:p>
        </p:txBody>
      </p:sp>
      <p:sp>
        <p:nvSpPr>
          <p:cNvPr id="20483" name="Rectangle 3"/>
          <p:cNvSpPr>
            <a:spLocks noGrp="1" noChangeArrowheads="1"/>
          </p:cNvSpPr>
          <p:nvPr>
            <p:ph idx="1"/>
          </p:nvPr>
        </p:nvSpPr>
        <p:spPr>
          <a:xfrm>
            <a:off x="457200" y="1736749"/>
            <a:ext cx="8075240" cy="4525963"/>
          </a:xfrm>
        </p:spPr>
        <p:txBody>
          <a:bodyPr/>
          <a:lstStyle/>
          <a:p>
            <a:pPr>
              <a:spcBef>
                <a:spcPts val="1200"/>
              </a:spcBef>
              <a:spcAft>
                <a:spcPts val="600"/>
              </a:spcAft>
            </a:pPr>
            <a:r>
              <a:rPr lang="zh-CN" altLang="en-US" b="1" dirty="0" smtClean="0"/>
              <a:t>约</a:t>
            </a:r>
            <a:r>
              <a:rPr lang="en-US" altLang="zh-CN" b="1" dirty="0" smtClean="0"/>
              <a:t>20000</a:t>
            </a:r>
            <a:r>
              <a:rPr lang="zh-CN" altLang="en-US" b="1" dirty="0" smtClean="0"/>
              <a:t>种。</a:t>
            </a:r>
          </a:p>
          <a:p>
            <a:pPr>
              <a:spcBef>
                <a:spcPts val="1200"/>
              </a:spcBef>
              <a:spcAft>
                <a:spcPts val="600"/>
              </a:spcAft>
            </a:pPr>
            <a:r>
              <a:rPr lang="zh-CN" altLang="en-US" b="1" dirty="0" smtClean="0">
                <a:solidFill>
                  <a:srgbClr val="0033CC"/>
                </a:solidFill>
              </a:rPr>
              <a:t>形态特征：</a:t>
            </a:r>
            <a:r>
              <a:rPr lang="zh-CN" altLang="en-US" b="1" dirty="0" smtClean="0"/>
              <a:t> </a:t>
            </a:r>
            <a:r>
              <a:rPr lang="zh-CN" altLang="en-US" sz="2400" b="1" dirty="0" smtClean="0"/>
              <a:t>没有根、茎、叶的分化，多为单细胞生物或呈叶状体与丝状体。</a:t>
            </a:r>
          </a:p>
          <a:p>
            <a:pPr>
              <a:spcBef>
                <a:spcPts val="1200"/>
              </a:spcBef>
              <a:spcAft>
                <a:spcPts val="600"/>
              </a:spcAft>
            </a:pPr>
            <a:r>
              <a:rPr lang="zh-CN" altLang="en-US" b="1" dirty="0" smtClean="0">
                <a:solidFill>
                  <a:srgbClr val="0033CC"/>
                </a:solidFill>
              </a:rPr>
              <a:t>作用：</a:t>
            </a:r>
            <a:r>
              <a:rPr lang="zh-CN" altLang="en-US" b="1" dirty="0" smtClean="0"/>
              <a:t> </a:t>
            </a:r>
            <a:r>
              <a:rPr lang="zh-CN" altLang="en-US" sz="2400" b="1" dirty="0" smtClean="0"/>
              <a:t>是水环境中能够制造有机物的生产者，常常成为浮游动物和鱼类的重要饵料。</a:t>
            </a:r>
            <a:endParaRPr lang="en-US" altLang="zh-CN" sz="2400" b="1" dirty="0" smtClean="0"/>
          </a:p>
          <a:p>
            <a:pPr lvl="0">
              <a:spcBef>
                <a:spcPts val="1200"/>
              </a:spcBef>
              <a:spcAft>
                <a:spcPts val="600"/>
              </a:spcAft>
              <a:buClrTx/>
              <a:buSzTx/>
              <a:buFont typeface="Arial" charset="0"/>
              <a:buChar char="•"/>
            </a:pPr>
            <a:r>
              <a:rPr lang="zh-CN" altLang="en-US" dirty="0">
                <a:solidFill>
                  <a:srgbClr val="0033CC"/>
                </a:solidFill>
              </a:rPr>
              <a:t>分布</a:t>
            </a:r>
            <a:r>
              <a:rPr lang="zh-CN" altLang="en-US" sz="3200" dirty="0">
                <a:solidFill>
                  <a:srgbClr val="0033CC"/>
                </a:solidFill>
              </a:rPr>
              <a:t>：</a:t>
            </a:r>
            <a:r>
              <a:rPr lang="zh-CN" altLang="en-US" sz="2400" dirty="0">
                <a:solidFill>
                  <a:prstClr val="black"/>
                </a:solidFill>
              </a:rPr>
              <a:t>主要生活于水中，陆生较少。</a:t>
            </a:r>
          </a:p>
          <a:p>
            <a:endParaRPr lang="zh-CN" altLang="en-US" sz="2400" b="1" dirty="0" smtClean="0"/>
          </a:p>
        </p:txBody>
      </p:sp>
    </p:spTree>
    <p:extLst>
      <p:ext uri="{BB962C8B-B14F-4D97-AF65-F5344CB8AC3E}">
        <p14:creationId xmlns:p14="http://schemas.microsoft.com/office/powerpoint/2010/main" val="681256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strips(downLeft)">
                                      <p:cBhvr>
                                        <p:cTn id="7" dur="500"/>
                                        <p:tgtEl>
                                          <p:spTgt spid="2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strips(downLeft)">
                                      <p:cBhvr>
                                        <p:cTn id="12" dur="500"/>
                                        <p:tgtEl>
                                          <p:spTgt spid="204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strips(downLeft)">
                                      <p:cBhvr>
                                        <p:cTn id="17" dur="500"/>
                                        <p:tgtEl>
                                          <p:spTgt spid="204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20483">
                                            <p:txEl>
                                              <p:pRg st="3" end="3"/>
                                            </p:txEl>
                                          </p:spTgt>
                                        </p:tgtEl>
                                        <p:attrNameLst>
                                          <p:attrName>style.visibility</p:attrName>
                                        </p:attrNameLst>
                                      </p:cBhvr>
                                      <p:to>
                                        <p:strVal val="visible"/>
                                      </p:to>
                                    </p:set>
                                    <p:animEffect transition="in" filter="strips(downLeft)">
                                      <p:cBhvr>
                                        <p:cTn id="22" dur="500"/>
                                        <p:tgtEl>
                                          <p:spTgt spid="204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常见的藻类</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1" y="1844824"/>
            <a:ext cx="2592288" cy="1944216"/>
          </a:xfrm>
          <a:prstGeom prst="rect">
            <a:avLst/>
          </a:prstGeom>
        </p:spPr>
      </p:pic>
      <p:sp>
        <p:nvSpPr>
          <p:cNvPr id="7" name="文本框 6"/>
          <p:cNvSpPr txBox="1"/>
          <p:nvPr/>
        </p:nvSpPr>
        <p:spPr>
          <a:xfrm>
            <a:off x="1187624" y="3789040"/>
            <a:ext cx="1440160" cy="400110"/>
          </a:xfrm>
          <a:prstGeom prst="rect">
            <a:avLst/>
          </a:prstGeom>
          <a:noFill/>
        </p:spPr>
        <p:txBody>
          <a:bodyPr wrap="square" rtlCol="0">
            <a:spAutoFit/>
          </a:bodyPr>
          <a:lstStyle/>
          <a:p>
            <a:pPr algn="ctr"/>
            <a:r>
              <a:rPr lang="zh-CN" altLang="en-US" sz="2000" b="1" dirty="0" smtClean="0"/>
              <a:t>绿藻</a:t>
            </a:r>
            <a:endParaRPr lang="zh-CN" altLang="en-US" sz="2000" b="1" dirty="0"/>
          </a:p>
        </p:txBody>
      </p:sp>
      <p:grpSp>
        <p:nvGrpSpPr>
          <p:cNvPr id="10" name="组合 9"/>
          <p:cNvGrpSpPr/>
          <p:nvPr/>
        </p:nvGrpSpPr>
        <p:grpSpPr>
          <a:xfrm>
            <a:off x="3491880" y="1844824"/>
            <a:ext cx="2566814" cy="1944216"/>
            <a:chOff x="4356712" y="1916832"/>
            <a:chExt cx="3502918" cy="2283938"/>
          </a:xfrm>
        </p:grpSpPr>
        <p:pic>
          <p:nvPicPr>
            <p:cNvPr id="9" name="图片 8"/>
            <p:cNvPicPr>
              <a:picLocks noChangeAspect="1"/>
            </p:cNvPicPr>
            <p:nvPr/>
          </p:nvPicPr>
          <p:blipFill>
            <a:blip r:embed="rId3"/>
            <a:stretch>
              <a:fillRect/>
            </a:stretch>
          </p:blipFill>
          <p:spPr>
            <a:xfrm>
              <a:off x="4356712" y="1916832"/>
              <a:ext cx="3502918" cy="2283938"/>
            </a:xfrm>
            <a:prstGeom prst="rect">
              <a:avLst/>
            </a:prstGeom>
          </p:spPr>
        </p:pic>
        <p:pic>
          <p:nvPicPr>
            <p:cNvPr id="8" name="图片 7"/>
            <p:cNvPicPr>
              <a:picLocks noChangeAspect="1"/>
            </p:cNvPicPr>
            <p:nvPr/>
          </p:nvPicPr>
          <p:blipFill>
            <a:blip r:embed="rId4"/>
            <a:stretch>
              <a:fillRect/>
            </a:stretch>
          </p:blipFill>
          <p:spPr>
            <a:xfrm>
              <a:off x="6563486" y="1916832"/>
              <a:ext cx="1296144" cy="1296144"/>
            </a:xfrm>
            <a:prstGeom prst="rect">
              <a:avLst/>
            </a:prstGeom>
          </p:spPr>
        </p:pic>
      </p:grpSp>
      <p:sp>
        <p:nvSpPr>
          <p:cNvPr id="11" name="文本框 10"/>
          <p:cNvSpPr txBox="1"/>
          <p:nvPr/>
        </p:nvSpPr>
        <p:spPr>
          <a:xfrm>
            <a:off x="3995936" y="3789040"/>
            <a:ext cx="1440160" cy="400110"/>
          </a:xfrm>
          <a:prstGeom prst="rect">
            <a:avLst/>
          </a:prstGeom>
          <a:noFill/>
        </p:spPr>
        <p:txBody>
          <a:bodyPr wrap="square" rtlCol="0">
            <a:spAutoFit/>
          </a:bodyPr>
          <a:lstStyle/>
          <a:p>
            <a:pPr algn="ctr"/>
            <a:r>
              <a:rPr lang="zh-CN" altLang="en-US" sz="2000" b="1" dirty="0" smtClean="0"/>
              <a:t>轮藻</a:t>
            </a:r>
            <a:endParaRPr lang="zh-CN" altLang="en-US" sz="2000" b="1" dirty="0"/>
          </a:p>
        </p:txBody>
      </p:sp>
      <p:pic>
        <p:nvPicPr>
          <p:cNvPr id="12" name="图片 11"/>
          <p:cNvPicPr>
            <a:picLocks noChangeAspect="1"/>
          </p:cNvPicPr>
          <p:nvPr/>
        </p:nvPicPr>
        <p:blipFill>
          <a:blip r:embed="rId5"/>
          <a:stretch>
            <a:fillRect/>
          </a:stretch>
        </p:blipFill>
        <p:spPr>
          <a:xfrm>
            <a:off x="6346725" y="1844824"/>
            <a:ext cx="2595120" cy="1944216"/>
          </a:xfrm>
          <a:prstGeom prst="rect">
            <a:avLst/>
          </a:prstGeom>
        </p:spPr>
      </p:pic>
      <p:sp>
        <p:nvSpPr>
          <p:cNvPr id="13" name="文本框 12"/>
          <p:cNvSpPr txBox="1"/>
          <p:nvPr/>
        </p:nvSpPr>
        <p:spPr>
          <a:xfrm>
            <a:off x="6793460" y="3789040"/>
            <a:ext cx="1440160" cy="400110"/>
          </a:xfrm>
          <a:prstGeom prst="rect">
            <a:avLst/>
          </a:prstGeom>
          <a:noFill/>
        </p:spPr>
        <p:txBody>
          <a:bodyPr wrap="square" rtlCol="0">
            <a:spAutoFit/>
          </a:bodyPr>
          <a:lstStyle/>
          <a:p>
            <a:pPr algn="ctr"/>
            <a:r>
              <a:rPr lang="zh-CN" altLang="en-US" sz="2000" b="1" dirty="0" smtClean="0"/>
              <a:t>红藻</a:t>
            </a:r>
            <a:endParaRPr lang="zh-CN" altLang="en-US" sz="2000" b="1" dirty="0"/>
          </a:p>
        </p:txBody>
      </p:sp>
      <p:pic>
        <p:nvPicPr>
          <p:cNvPr id="16" name="图片 15"/>
          <p:cNvPicPr>
            <a:picLocks noChangeAspect="1"/>
          </p:cNvPicPr>
          <p:nvPr/>
        </p:nvPicPr>
        <p:blipFill>
          <a:blip r:embed="rId6"/>
          <a:stretch>
            <a:fillRect/>
          </a:stretch>
        </p:blipFill>
        <p:spPr>
          <a:xfrm>
            <a:off x="3401876" y="4364108"/>
            <a:ext cx="2664295" cy="1769258"/>
          </a:xfrm>
          <a:prstGeom prst="rect">
            <a:avLst/>
          </a:prstGeom>
          <a:effectLst>
            <a:softEdge rad="127000"/>
          </a:effectLst>
        </p:spPr>
      </p:pic>
      <p:sp>
        <p:nvSpPr>
          <p:cNvPr id="17" name="文本框 16"/>
          <p:cNvSpPr txBox="1"/>
          <p:nvPr/>
        </p:nvSpPr>
        <p:spPr>
          <a:xfrm>
            <a:off x="4051520" y="6133366"/>
            <a:ext cx="1368152" cy="400110"/>
          </a:xfrm>
          <a:prstGeom prst="rect">
            <a:avLst/>
          </a:prstGeom>
          <a:noFill/>
        </p:spPr>
        <p:txBody>
          <a:bodyPr wrap="square" rtlCol="0">
            <a:spAutoFit/>
          </a:bodyPr>
          <a:lstStyle/>
          <a:p>
            <a:pPr algn="ctr"/>
            <a:r>
              <a:rPr lang="zh-CN" altLang="en-US" sz="2000" b="1" dirty="0"/>
              <a:t>褐藻</a:t>
            </a:r>
          </a:p>
        </p:txBody>
      </p:sp>
    </p:spTree>
    <p:extLst>
      <p:ext uri="{BB962C8B-B14F-4D97-AF65-F5344CB8AC3E}">
        <p14:creationId xmlns:p14="http://schemas.microsoft.com/office/powerpoint/2010/main" val="112011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b="1" smtClean="0"/>
              <a:t>学名</a:t>
            </a:r>
          </a:p>
        </p:txBody>
      </p:sp>
      <p:sp>
        <p:nvSpPr>
          <p:cNvPr id="66563" name="Rectangle 3"/>
          <p:cNvSpPr>
            <a:spLocks noGrp="1" noChangeArrowheads="1"/>
          </p:cNvSpPr>
          <p:nvPr>
            <p:ph idx="1"/>
          </p:nvPr>
        </p:nvSpPr>
        <p:spPr/>
        <p:txBody>
          <a:bodyPr/>
          <a:lstStyle/>
          <a:p>
            <a:pPr eaLnBrk="1" hangingPunct="1">
              <a:lnSpc>
                <a:spcPct val="80000"/>
              </a:lnSpc>
            </a:pPr>
            <a:r>
              <a:rPr lang="zh-CN" altLang="en-US" sz="2800" b="1" smtClean="0"/>
              <a:t>林奈所创立的</a:t>
            </a:r>
            <a:r>
              <a:rPr lang="zh-CN" altLang="en-US" sz="2800" b="1" smtClean="0">
                <a:latin typeface="Arial" panose="020B0604020202020204" pitchFamily="34" charset="0"/>
              </a:rPr>
              <a:t>“</a:t>
            </a:r>
            <a:r>
              <a:rPr lang="zh-CN" altLang="en-US" sz="2800" b="1" smtClean="0"/>
              <a:t>双名法</a:t>
            </a:r>
            <a:r>
              <a:rPr lang="zh-CN" altLang="en-US" sz="2800" b="1" smtClean="0">
                <a:latin typeface="Arial" panose="020B0604020202020204" pitchFamily="34" charset="0"/>
              </a:rPr>
              <a:t>”</a:t>
            </a:r>
            <a:r>
              <a:rPr lang="zh-CN" altLang="en-US" sz="2800" b="1" smtClean="0"/>
              <a:t>即植物的学名统一由属名和种名（又称种加词，下同）组成，并统一用</a:t>
            </a:r>
            <a:r>
              <a:rPr lang="zh-CN" altLang="en-US" sz="2800" b="1" smtClean="0">
                <a:solidFill>
                  <a:srgbClr val="FF0000"/>
                </a:solidFill>
              </a:rPr>
              <a:t>拉丁文</a:t>
            </a:r>
            <a:r>
              <a:rPr lang="zh-CN" altLang="en-US" sz="2800" b="1" smtClean="0"/>
              <a:t>。</a:t>
            </a:r>
          </a:p>
          <a:p>
            <a:pPr eaLnBrk="1" hangingPunct="1">
              <a:lnSpc>
                <a:spcPct val="80000"/>
              </a:lnSpc>
            </a:pPr>
            <a:r>
              <a:rPr lang="zh-CN" altLang="en-US" sz="2800" b="1" smtClean="0"/>
              <a:t>植物学名的基本组成： </a:t>
            </a:r>
          </a:p>
          <a:p>
            <a:pPr lvl="1" eaLnBrk="1" hangingPunct="1">
              <a:lnSpc>
                <a:spcPct val="80000"/>
              </a:lnSpc>
            </a:pPr>
            <a:r>
              <a:rPr lang="zh-CN" altLang="en-US" sz="2400" b="1" smtClean="0"/>
              <a:t>属名</a:t>
            </a:r>
          </a:p>
          <a:p>
            <a:pPr lvl="1" eaLnBrk="1" hangingPunct="1">
              <a:lnSpc>
                <a:spcPct val="80000"/>
              </a:lnSpc>
            </a:pPr>
            <a:r>
              <a:rPr lang="zh-CN" altLang="en-US" sz="2400" b="1" smtClean="0"/>
              <a:t>种名</a:t>
            </a:r>
          </a:p>
          <a:p>
            <a:pPr lvl="1" eaLnBrk="1" hangingPunct="1">
              <a:lnSpc>
                <a:spcPct val="80000"/>
              </a:lnSpc>
            </a:pPr>
            <a:r>
              <a:rPr lang="zh-CN" altLang="en-US" sz="2400" b="1" smtClean="0"/>
              <a:t>命名人（或命名人名字的缩写）</a:t>
            </a:r>
          </a:p>
          <a:p>
            <a:pPr eaLnBrk="1" hangingPunct="1">
              <a:lnSpc>
                <a:spcPct val="80000"/>
              </a:lnSpc>
            </a:pPr>
            <a:r>
              <a:rPr lang="zh-CN" altLang="en-US" sz="2800" b="1" smtClean="0"/>
              <a:t>如黄连的植物学名是</a:t>
            </a:r>
            <a:r>
              <a:rPr lang="en-US" altLang="zh-CN" sz="2800" b="1" smtClean="0"/>
              <a:t>Coptischinensis  Franch</a:t>
            </a:r>
            <a:r>
              <a:rPr lang="zh-CN" altLang="en-US" sz="2800" b="1" smtClean="0"/>
              <a:t>，其中：</a:t>
            </a:r>
          </a:p>
          <a:p>
            <a:pPr lvl="1" eaLnBrk="1" hangingPunct="1">
              <a:lnSpc>
                <a:spcPct val="80000"/>
              </a:lnSpc>
            </a:pPr>
            <a:r>
              <a:rPr lang="en-US" altLang="zh-CN" sz="2400" b="1" smtClean="0"/>
              <a:t>Coptis:</a:t>
            </a:r>
            <a:r>
              <a:rPr lang="zh-CN" altLang="en-US" sz="2400" b="1" smtClean="0"/>
              <a:t>黄连属的属名</a:t>
            </a:r>
          </a:p>
          <a:p>
            <a:pPr lvl="1" eaLnBrk="1" hangingPunct="1">
              <a:lnSpc>
                <a:spcPct val="80000"/>
              </a:lnSpc>
            </a:pPr>
            <a:r>
              <a:rPr lang="en-US" altLang="zh-CN" sz="2400" b="1" smtClean="0"/>
              <a:t>Chinensis:</a:t>
            </a:r>
            <a:r>
              <a:rPr lang="zh-CN" altLang="en-US" sz="2400" b="1" smtClean="0"/>
              <a:t>种名</a:t>
            </a:r>
          </a:p>
          <a:p>
            <a:pPr lvl="1" eaLnBrk="1" hangingPunct="1">
              <a:lnSpc>
                <a:spcPct val="80000"/>
              </a:lnSpc>
            </a:pPr>
            <a:r>
              <a:rPr lang="en-US" altLang="zh-CN" sz="2400" b="1" smtClean="0"/>
              <a:t>Franch. </a:t>
            </a:r>
            <a:r>
              <a:rPr lang="zh-CN" altLang="en-US" sz="2400" b="1" smtClean="0"/>
              <a:t>（</a:t>
            </a:r>
            <a:r>
              <a:rPr lang="en-US" altLang="zh-CN" sz="2400" b="1" smtClean="0"/>
              <a:t>Franchet</a:t>
            </a:r>
            <a:r>
              <a:rPr lang="zh-CN" altLang="en-US" sz="2400" b="1" smtClean="0"/>
              <a:t>的缩写）</a:t>
            </a:r>
            <a:r>
              <a:rPr lang="en-US" altLang="zh-CN" sz="2400" b="1" smtClean="0"/>
              <a:t>:</a:t>
            </a:r>
            <a:r>
              <a:rPr lang="zh-CN" altLang="en-US" sz="2400" b="1" smtClean="0"/>
              <a:t>命名人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dissolve">
                                      <p:cBhvr>
                                        <p:cTn id="7" dur="500"/>
                                        <p:tgtEl>
                                          <p:spTgt spid="66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dissolve">
                                      <p:cBhvr>
                                        <p:cTn id="12" dur="500"/>
                                        <p:tgtEl>
                                          <p:spTgt spid="6656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6563">
                                            <p:txEl>
                                              <p:pRg st="2" end="2"/>
                                            </p:txEl>
                                          </p:spTgt>
                                        </p:tgtEl>
                                        <p:attrNameLst>
                                          <p:attrName>style.visibility</p:attrName>
                                        </p:attrNameLst>
                                      </p:cBhvr>
                                      <p:to>
                                        <p:strVal val="visible"/>
                                      </p:to>
                                    </p:set>
                                    <p:animEffect transition="in" filter="dissolve">
                                      <p:cBhvr>
                                        <p:cTn id="15" dur="500"/>
                                        <p:tgtEl>
                                          <p:spTgt spid="6656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6563">
                                            <p:txEl>
                                              <p:pRg st="3" end="3"/>
                                            </p:txEl>
                                          </p:spTgt>
                                        </p:tgtEl>
                                        <p:attrNameLst>
                                          <p:attrName>style.visibility</p:attrName>
                                        </p:attrNameLst>
                                      </p:cBhvr>
                                      <p:to>
                                        <p:strVal val="visible"/>
                                      </p:to>
                                    </p:set>
                                    <p:animEffect transition="in" filter="dissolve">
                                      <p:cBhvr>
                                        <p:cTn id="18" dur="500"/>
                                        <p:tgtEl>
                                          <p:spTgt spid="6656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6563">
                                            <p:txEl>
                                              <p:pRg st="4" end="4"/>
                                            </p:txEl>
                                          </p:spTgt>
                                        </p:tgtEl>
                                        <p:attrNameLst>
                                          <p:attrName>style.visibility</p:attrName>
                                        </p:attrNameLst>
                                      </p:cBhvr>
                                      <p:to>
                                        <p:strVal val="visible"/>
                                      </p:to>
                                    </p:set>
                                    <p:animEffect transition="in" filter="dissolve">
                                      <p:cBhvr>
                                        <p:cTn id="21" dur="500"/>
                                        <p:tgtEl>
                                          <p:spTgt spid="6656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6563">
                                            <p:txEl>
                                              <p:pRg st="5" end="5"/>
                                            </p:txEl>
                                          </p:spTgt>
                                        </p:tgtEl>
                                        <p:attrNameLst>
                                          <p:attrName>style.visibility</p:attrName>
                                        </p:attrNameLst>
                                      </p:cBhvr>
                                      <p:to>
                                        <p:strVal val="visible"/>
                                      </p:to>
                                    </p:set>
                                    <p:animEffect transition="in" filter="dissolve">
                                      <p:cBhvr>
                                        <p:cTn id="26" dur="500"/>
                                        <p:tgtEl>
                                          <p:spTgt spid="6656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6563">
                                            <p:txEl>
                                              <p:pRg st="6" end="6"/>
                                            </p:txEl>
                                          </p:spTgt>
                                        </p:tgtEl>
                                        <p:attrNameLst>
                                          <p:attrName>style.visibility</p:attrName>
                                        </p:attrNameLst>
                                      </p:cBhvr>
                                      <p:to>
                                        <p:strVal val="visible"/>
                                      </p:to>
                                    </p:set>
                                    <p:animEffect transition="in" filter="dissolve">
                                      <p:cBhvr>
                                        <p:cTn id="29" dur="500"/>
                                        <p:tgtEl>
                                          <p:spTgt spid="6656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66563">
                                            <p:txEl>
                                              <p:pRg st="7" end="7"/>
                                            </p:txEl>
                                          </p:spTgt>
                                        </p:tgtEl>
                                        <p:attrNameLst>
                                          <p:attrName>style.visibility</p:attrName>
                                        </p:attrNameLst>
                                      </p:cBhvr>
                                      <p:to>
                                        <p:strVal val="visible"/>
                                      </p:to>
                                    </p:set>
                                    <p:animEffect transition="in" filter="dissolve">
                                      <p:cBhvr>
                                        <p:cTn id="32" dur="500"/>
                                        <p:tgtEl>
                                          <p:spTgt spid="6656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66563">
                                            <p:txEl>
                                              <p:pRg st="8" end="8"/>
                                            </p:txEl>
                                          </p:spTgt>
                                        </p:tgtEl>
                                        <p:attrNameLst>
                                          <p:attrName>style.visibility</p:attrName>
                                        </p:attrNameLst>
                                      </p:cBhvr>
                                      <p:to>
                                        <p:strVal val="visible"/>
                                      </p:to>
                                    </p:set>
                                    <p:animEffect transition="in" filter="dissolve">
                                      <p:cBhvr>
                                        <p:cTn id="35" dur="500"/>
                                        <p:tgtEl>
                                          <p:spTgt spid="665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b="1" dirty="0" smtClean="0">
                <a:latin typeface="黑体" panose="02010609060101010101" pitchFamily="49" charset="-122"/>
                <a:ea typeface="黑体" panose="02010609060101010101" pitchFamily="49" charset="-122"/>
              </a:rPr>
              <a:t>②</a:t>
            </a:r>
            <a:r>
              <a:rPr lang="zh-CN" altLang="en-US" b="1" dirty="0" smtClean="0">
                <a:latin typeface="黑体" panose="02010609060101010101" pitchFamily="49" charset="-122"/>
                <a:ea typeface="黑体" panose="02010609060101010101" pitchFamily="49" charset="-122"/>
              </a:rPr>
              <a:t>高等植物</a:t>
            </a:r>
          </a:p>
        </p:txBody>
      </p:sp>
      <p:sp>
        <p:nvSpPr>
          <p:cNvPr id="22531" name="Rectangle 3"/>
          <p:cNvSpPr>
            <a:spLocks noGrp="1" noChangeArrowheads="1"/>
          </p:cNvSpPr>
          <p:nvPr>
            <p:ph idx="1"/>
          </p:nvPr>
        </p:nvSpPr>
        <p:spPr/>
        <p:txBody>
          <a:bodyPr/>
          <a:lstStyle/>
          <a:p>
            <a:pPr eaLnBrk="1" hangingPunct="1"/>
            <a:r>
              <a:rPr lang="zh-CN" altLang="en-US" b="1" smtClean="0"/>
              <a:t>都是多细胞的，并有根、茎、叶的分化。种类达</a:t>
            </a:r>
            <a:r>
              <a:rPr lang="en-US" altLang="zh-CN" b="1" smtClean="0"/>
              <a:t>28×10</a:t>
            </a:r>
            <a:r>
              <a:rPr lang="en-US" altLang="zh-CN" b="1" baseline="30000" smtClean="0"/>
              <a:t>4</a:t>
            </a:r>
            <a:r>
              <a:rPr lang="zh-CN" altLang="en-US" b="1" smtClean="0"/>
              <a:t>。</a:t>
            </a:r>
          </a:p>
          <a:p>
            <a:pPr eaLnBrk="1" hangingPunct="1"/>
            <a:r>
              <a:rPr lang="zh-CN" altLang="en-US" b="1" smtClean="0"/>
              <a:t>分类：</a:t>
            </a:r>
          </a:p>
          <a:p>
            <a:pPr lvl="1" eaLnBrk="1" hangingPunct="1"/>
            <a:r>
              <a:rPr lang="zh-CN" altLang="en-US" b="1" smtClean="0"/>
              <a:t>苔藓植物</a:t>
            </a:r>
          </a:p>
          <a:p>
            <a:pPr lvl="1" eaLnBrk="1" hangingPunct="1"/>
            <a:r>
              <a:rPr lang="zh-CN" altLang="en-US" b="1" smtClean="0"/>
              <a:t>维管植物</a:t>
            </a:r>
          </a:p>
          <a:p>
            <a:pPr lvl="2" eaLnBrk="1" hangingPunct="1"/>
            <a:r>
              <a:rPr lang="zh-CN" altLang="en-US" b="1" smtClean="0"/>
              <a:t>蕨类植物</a:t>
            </a:r>
          </a:p>
          <a:p>
            <a:pPr lvl="2" eaLnBrk="1" hangingPunct="1"/>
            <a:r>
              <a:rPr lang="zh-CN" altLang="en-US" b="1" smtClean="0"/>
              <a:t>裸子植物</a:t>
            </a:r>
          </a:p>
          <a:p>
            <a:pPr lvl="2" eaLnBrk="1" hangingPunct="1"/>
            <a:r>
              <a:rPr lang="zh-CN" altLang="en-US" b="1" smtClean="0"/>
              <a:t>被子植物</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dissolve">
                                      <p:cBhvr>
                                        <p:cTn id="7" dur="5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dissolve">
                                      <p:cBhvr>
                                        <p:cTn id="12" dur="500"/>
                                        <p:tgtEl>
                                          <p:spTgt spid="22531">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animEffect transition="in" filter="dissolve">
                                      <p:cBhvr>
                                        <p:cTn id="15" dur="500"/>
                                        <p:tgtEl>
                                          <p:spTgt spid="22531">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2531">
                                            <p:txEl>
                                              <p:pRg st="3" end="3"/>
                                            </p:txEl>
                                          </p:spTgt>
                                        </p:tgtEl>
                                        <p:attrNameLst>
                                          <p:attrName>style.visibility</p:attrName>
                                        </p:attrNameLst>
                                      </p:cBhvr>
                                      <p:to>
                                        <p:strVal val="visible"/>
                                      </p:to>
                                    </p:set>
                                    <p:animEffect transition="in" filter="dissolve">
                                      <p:cBhvr>
                                        <p:cTn id="18" dur="500"/>
                                        <p:tgtEl>
                                          <p:spTgt spid="22531">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2531">
                                            <p:txEl>
                                              <p:pRg st="4" end="4"/>
                                            </p:txEl>
                                          </p:spTgt>
                                        </p:tgtEl>
                                        <p:attrNameLst>
                                          <p:attrName>style.visibility</p:attrName>
                                        </p:attrNameLst>
                                      </p:cBhvr>
                                      <p:to>
                                        <p:strVal val="visible"/>
                                      </p:to>
                                    </p:set>
                                    <p:animEffect transition="in" filter="dissolve">
                                      <p:cBhvr>
                                        <p:cTn id="21" dur="500"/>
                                        <p:tgtEl>
                                          <p:spTgt spid="22531">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2531">
                                            <p:txEl>
                                              <p:pRg st="5" end="5"/>
                                            </p:txEl>
                                          </p:spTgt>
                                        </p:tgtEl>
                                        <p:attrNameLst>
                                          <p:attrName>style.visibility</p:attrName>
                                        </p:attrNameLst>
                                      </p:cBhvr>
                                      <p:to>
                                        <p:strVal val="visible"/>
                                      </p:to>
                                    </p:set>
                                    <p:animEffect transition="in" filter="dissolve">
                                      <p:cBhvr>
                                        <p:cTn id="24" dur="500"/>
                                        <p:tgtEl>
                                          <p:spTgt spid="22531">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531">
                                            <p:txEl>
                                              <p:pRg st="6" end="6"/>
                                            </p:txEl>
                                          </p:spTgt>
                                        </p:tgtEl>
                                        <p:attrNameLst>
                                          <p:attrName>style.visibility</p:attrName>
                                        </p:attrNameLst>
                                      </p:cBhvr>
                                      <p:to>
                                        <p:strVal val="visible"/>
                                      </p:to>
                                    </p:set>
                                    <p:animEffect transition="in" filter="dissolve">
                                      <p:cBhvr>
                                        <p:cTn id="27" dur="500"/>
                                        <p:tgtEl>
                                          <p:spTgt spid="22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b="1" dirty="0" smtClean="0">
                <a:ea typeface="黑体" panose="02010609060101010101" pitchFamily="49" charset="-122"/>
              </a:rPr>
              <a:t>Ⅰ.</a:t>
            </a:r>
            <a:r>
              <a:rPr lang="zh-CN" altLang="en-US" b="1" dirty="0" smtClean="0">
                <a:ea typeface="黑体" panose="02010609060101010101" pitchFamily="49" charset="-122"/>
              </a:rPr>
              <a:t>苔藓植物</a:t>
            </a:r>
          </a:p>
        </p:txBody>
      </p:sp>
      <p:sp>
        <p:nvSpPr>
          <p:cNvPr id="23555" name="Rectangle 3"/>
          <p:cNvSpPr>
            <a:spLocks noGrp="1" noChangeArrowheads="1"/>
          </p:cNvSpPr>
          <p:nvPr>
            <p:ph idx="1"/>
          </p:nvPr>
        </p:nvSpPr>
        <p:spPr/>
        <p:txBody>
          <a:bodyPr/>
          <a:lstStyle/>
          <a:p>
            <a:pPr eaLnBrk="1" hangingPunct="1">
              <a:spcAft>
                <a:spcPts val="1200"/>
              </a:spcAft>
            </a:pPr>
            <a:r>
              <a:rPr lang="zh-CN" altLang="en-US" b="1" smtClean="0">
                <a:latin typeface="宋体" panose="02010600030101010101" pitchFamily="2" charset="-122"/>
              </a:rPr>
              <a:t>高等植物中比较简单和原始的类群；</a:t>
            </a:r>
          </a:p>
          <a:p>
            <a:pPr eaLnBrk="1" hangingPunct="1">
              <a:spcAft>
                <a:spcPts val="1200"/>
              </a:spcAft>
            </a:pPr>
            <a:r>
              <a:rPr lang="zh-CN" altLang="en-US" b="1" smtClean="0">
                <a:solidFill>
                  <a:srgbClr val="0033CC"/>
                </a:solidFill>
                <a:latin typeface="宋体" panose="02010600030101010101" pitchFamily="2" charset="-122"/>
              </a:rPr>
              <a:t>形态特征：</a:t>
            </a:r>
            <a:r>
              <a:rPr lang="zh-CN" altLang="en-US" b="1" smtClean="0">
                <a:latin typeface="宋体" panose="02010600030101010101" pitchFamily="2" charset="-122"/>
              </a:rPr>
              <a:t>个体很小，一般高度不超过</a:t>
            </a:r>
            <a:r>
              <a:rPr lang="en-US" altLang="zh-CN" b="1" smtClean="0">
                <a:latin typeface="宋体" panose="02010600030101010101" pitchFamily="2" charset="-122"/>
              </a:rPr>
              <a:t>10</a:t>
            </a:r>
            <a:r>
              <a:rPr lang="zh-CN" altLang="en-US" b="1" smtClean="0">
                <a:latin typeface="宋体" panose="02010600030101010101" pitchFamily="2" charset="-122"/>
              </a:rPr>
              <a:t>厘米，有茎、叶的分化而无真根，体内也没有维管组织；</a:t>
            </a:r>
          </a:p>
          <a:p>
            <a:pPr eaLnBrk="1" hangingPunct="1">
              <a:spcAft>
                <a:spcPts val="1200"/>
              </a:spcAft>
            </a:pPr>
            <a:r>
              <a:rPr lang="zh-CN" altLang="en-US" b="1" smtClean="0">
                <a:solidFill>
                  <a:srgbClr val="0033CC"/>
                </a:solidFill>
                <a:latin typeface="宋体" panose="02010600030101010101" pitchFamily="2" charset="-122"/>
              </a:rPr>
              <a:t>分布：</a:t>
            </a:r>
            <a:r>
              <a:rPr lang="zh-CN" altLang="en-US" b="1" smtClean="0">
                <a:latin typeface="宋体" panose="02010600030101010101" pitchFamily="2" charset="-122"/>
              </a:rPr>
              <a:t>多分布于陆地潮湿阴暗的地方。</a:t>
            </a:r>
          </a:p>
        </p:txBody>
      </p:sp>
      <p:pic>
        <p:nvPicPr>
          <p:cNvPr id="2" name="图片 1"/>
          <p:cNvPicPr>
            <a:picLocks noChangeAspect="1"/>
          </p:cNvPicPr>
          <p:nvPr/>
        </p:nvPicPr>
        <p:blipFill>
          <a:blip r:embed="rId2"/>
          <a:stretch>
            <a:fillRect/>
          </a:stretch>
        </p:blipFill>
        <p:spPr>
          <a:xfrm>
            <a:off x="827584" y="4077072"/>
            <a:ext cx="2657872" cy="1993404"/>
          </a:xfrm>
          <a:prstGeom prst="rect">
            <a:avLst/>
          </a:prstGeom>
          <a:effectLst>
            <a:softEdge rad="127000"/>
          </a:effectLst>
        </p:spPr>
      </p:pic>
      <p:sp>
        <p:nvSpPr>
          <p:cNvPr id="5" name="文本框 4"/>
          <p:cNvSpPr txBox="1"/>
          <p:nvPr/>
        </p:nvSpPr>
        <p:spPr>
          <a:xfrm>
            <a:off x="1403648" y="6070476"/>
            <a:ext cx="1440160" cy="400110"/>
          </a:xfrm>
          <a:prstGeom prst="rect">
            <a:avLst/>
          </a:prstGeom>
          <a:noFill/>
        </p:spPr>
        <p:txBody>
          <a:bodyPr wrap="square" rtlCol="0">
            <a:spAutoFit/>
          </a:bodyPr>
          <a:lstStyle/>
          <a:p>
            <a:pPr algn="ctr"/>
            <a:r>
              <a:rPr lang="zh-CN" altLang="en-US" sz="2000" b="1" dirty="0" smtClean="0"/>
              <a:t>凤尾藓</a:t>
            </a:r>
            <a:endParaRPr lang="zh-CN" altLang="en-US" sz="2000" b="1" dirty="0"/>
          </a:p>
        </p:txBody>
      </p:sp>
      <p:pic>
        <p:nvPicPr>
          <p:cNvPr id="3" name="图片 2"/>
          <p:cNvPicPr>
            <a:picLocks noChangeAspect="1"/>
          </p:cNvPicPr>
          <p:nvPr/>
        </p:nvPicPr>
        <p:blipFill>
          <a:blip r:embed="rId3"/>
          <a:stretch>
            <a:fillRect/>
          </a:stretch>
        </p:blipFill>
        <p:spPr>
          <a:xfrm>
            <a:off x="3635896" y="4149080"/>
            <a:ext cx="2520280" cy="1888728"/>
          </a:xfrm>
          <a:prstGeom prst="rect">
            <a:avLst/>
          </a:prstGeom>
          <a:effectLst>
            <a:softEdge rad="63500"/>
          </a:effectLst>
        </p:spPr>
      </p:pic>
      <p:sp>
        <p:nvSpPr>
          <p:cNvPr id="7" name="文本框 6"/>
          <p:cNvSpPr txBox="1"/>
          <p:nvPr/>
        </p:nvSpPr>
        <p:spPr>
          <a:xfrm>
            <a:off x="4246712" y="6070476"/>
            <a:ext cx="1440160" cy="400110"/>
          </a:xfrm>
          <a:prstGeom prst="rect">
            <a:avLst/>
          </a:prstGeom>
          <a:noFill/>
        </p:spPr>
        <p:txBody>
          <a:bodyPr wrap="square" rtlCol="0">
            <a:spAutoFit/>
          </a:bodyPr>
          <a:lstStyle/>
          <a:p>
            <a:pPr algn="ctr"/>
            <a:r>
              <a:rPr lang="zh-CN" altLang="en-US" sz="2000" b="1" dirty="0" smtClean="0"/>
              <a:t>曲尾藓</a:t>
            </a:r>
            <a:endParaRPr lang="zh-CN" altLang="en-US" sz="2000" b="1" dirty="0"/>
          </a:p>
        </p:txBody>
      </p:sp>
      <p:pic>
        <p:nvPicPr>
          <p:cNvPr id="4" name="图片 3"/>
          <p:cNvPicPr>
            <a:picLocks noChangeAspect="1"/>
          </p:cNvPicPr>
          <p:nvPr/>
        </p:nvPicPr>
        <p:blipFill>
          <a:blip r:embed="rId4"/>
          <a:stretch>
            <a:fillRect/>
          </a:stretch>
        </p:blipFill>
        <p:spPr>
          <a:xfrm>
            <a:off x="6372200" y="4167959"/>
            <a:ext cx="2509380" cy="1819870"/>
          </a:xfrm>
          <a:prstGeom prst="rect">
            <a:avLst/>
          </a:prstGeom>
          <a:effectLst>
            <a:softEdge rad="63500"/>
          </a:effectLst>
        </p:spPr>
      </p:pic>
      <p:sp>
        <p:nvSpPr>
          <p:cNvPr id="9" name="文本框 8"/>
          <p:cNvSpPr txBox="1"/>
          <p:nvPr/>
        </p:nvSpPr>
        <p:spPr>
          <a:xfrm>
            <a:off x="6936060" y="5987829"/>
            <a:ext cx="1440160" cy="400110"/>
          </a:xfrm>
          <a:prstGeom prst="rect">
            <a:avLst/>
          </a:prstGeom>
          <a:noFill/>
        </p:spPr>
        <p:txBody>
          <a:bodyPr wrap="square" rtlCol="0">
            <a:spAutoFit/>
          </a:bodyPr>
          <a:lstStyle/>
          <a:p>
            <a:pPr algn="ctr"/>
            <a:r>
              <a:rPr lang="zh-CN" altLang="en-US" sz="2000" b="1" dirty="0" smtClean="0"/>
              <a:t>大灰藓</a:t>
            </a:r>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p:cTn id="7" dur="1000" fill="hold"/>
                                        <p:tgtEl>
                                          <p:spTgt spid="2355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355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355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3555">
                                            <p:txEl>
                                              <p:pRg st="1" end="1"/>
                                            </p:txEl>
                                          </p:spTgt>
                                        </p:tgtEl>
                                        <p:attrNameLst>
                                          <p:attrName>style.visibility</p:attrName>
                                        </p:attrNameLst>
                                      </p:cBhvr>
                                      <p:to>
                                        <p:strVal val="visible"/>
                                      </p:to>
                                    </p:set>
                                    <p:anim calcmode="lin" valueType="num">
                                      <p:cBhvr>
                                        <p:cTn id="14" dur="1000" fill="hold"/>
                                        <p:tgtEl>
                                          <p:spTgt spid="2355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355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355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3555">
                                            <p:txEl>
                                              <p:pRg st="2" end="2"/>
                                            </p:txEl>
                                          </p:spTgt>
                                        </p:tgtEl>
                                        <p:attrNameLst>
                                          <p:attrName>style.visibility</p:attrName>
                                        </p:attrNameLst>
                                      </p:cBhvr>
                                      <p:to>
                                        <p:strVal val="visible"/>
                                      </p:to>
                                    </p:set>
                                    <p:anim calcmode="lin" valueType="num">
                                      <p:cBhvr>
                                        <p:cTn id="21" dur="1000" fill="hold"/>
                                        <p:tgtEl>
                                          <p:spTgt spid="23555">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3555">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35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b="1" dirty="0" smtClean="0">
                <a:ea typeface="黑体" panose="02010609060101010101" pitchFamily="49" charset="-122"/>
              </a:rPr>
              <a:t>Ⅱ.</a:t>
            </a:r>
            <a:r>
              <a:rPr lang="zh-CN" altLang="en-US" b="1" dirty="0" smtClean="0">
                <a:ea typeface="黑体" panose="02010609060101010101" pitchFamily="49" charset="-122"/>
              </a:rPr>
              <a:t>维管植物－</a:t>
            </a:r>
            <a:r>
              <a:rPr lang="zh-CN" altLang="en-US" dirty="0" smtClean="0">
                <a:solidFill>
                  <a:schemeClr val="hlink"/>
                </a:solidFill>
                <a:ea typeface="黑体" panose="02010609060101010101" pitchFamily="49" charset="-122"/>
              </a:rPr>
              <a:t>蕨类植物</a:t>
            </a:r>
          </a:p>
        </p:txBody>
      </p:sp>
      <p:sp>
        <p:nvSpPr>
          <p:cNvPr id="24579" name="Rectangle 3"/>
          <p:cNvSpPr>
            <a:spLocks noGrp="1" noChangeArrowheads="1"/>
          </p:cNvSpPr>
          <p:nvPr>
            <p:ph idx="1"/>
          </p:nvPr>
        </p:nvSpPr>
        <p:spPr/>
        <p:txBody>
          <a:bodyPr/>
          <a:lstStyle/>
          <a:p>
            <a:pPr eaLnBrk="1" hangingPunct="1">
              <a:lnSpc>
                <a:spcPct val="90000"/>
              </a:lnSpc>
              <a:spcAft>
                <a:spcPts val="1200"/>
              </a:spcAft>
            </a:pPr>
            <a:r>
              <a:rPr lang="zh-CN" altLang="en-US" sz="2800" b="1" dirty="0" smtClean="0"/>
              <a:t>体内最早出现维管束的植物。</a:t>
            </a:r>
          </a:p>
          <a:p>
            <a:pPr eaLnBrk="1" hangingPunct="1">
              <a:lnSpc>
                <a:spcPct val="90000"/>
              </a:lnSpc>
              <a:spcAft>
                <a:spcPts val="1200"/>
              </a:spcAft>
            </a:pPr>
            <a:r>
              <a:rPr lang="zh-CN" altLang="en-US" sz="2800" b="1" dirty="0" smtClean="0"/>
              <a:t>裸蕨类是最早弃水登陆的陆生植物。</a:t>
            </a:r>
          </a:p>
          <a:p>
            <a:pPr eaLnBrk="1" hangingPunct="1">
              <a:lnSpc>
                <a:spcPct val="90000"/>
              </a:lnSpc>
              <a:spcAft>
                <a:spcPts val="1200"/>
              </a:spcAft>
            </a:pPr>
            <a:r>
              <a:rPr lang="zh-CN" altLang="en-US" sz="2800" b="1" dirty="0" smtClean="0">
                <a:solidFill>
                  <a:srgbClr val="FF0000"/>
                </a:solidFill>
              </a:rPr>
              <a:t>形态特征：</a:t>
            </a:r>
            <a:r>
              <a:rPr lang="zh-CN" altLang="en-US" sz="2800" b="1" dirty="0" smtClean="0"/>
              <a:t>蕨类仍然无种子，依靠孢子繁殖，大都是多年生草本植物。</a:t>
            </a:r>
          </a:p>
          <a:p>
            <a:pPr eaLnBrk="1" hangingPunct="1">
              <a:lnSpc>
                <a:spcPct val="90000"/>
              </a:lnSpc>
              <a:spcAft>
                <a:spcPts val="1200"/>
              </a:spcAft>
            </a:pPr>
            <a:r>
              <a:rPr lang="zh-CN" altLang="en-US" sz="2800" b="1" dirty="0" smtClean="0">
                <a:solidFill>
                  <a:srgbClr val="FF0000"/>
                </a:solidFill>
              </a:rPr>
              <a:t>分布：</a:t>
            </a:r>
            <a:r>
              <a:rPr lang="zh-CN" altLang="en-US" sz="2800" b="1" dirty="0" smtClean="0"/>
              <a:t>喜生林下、阴湿山坡和热带雨林的乔木上，有些则漂浮于水面上。</a:t>
            </a:r>
          </a:p>
          <a:p>
            <a:pPr lvl="1" eaLnBrk="1" hangingPunct="1">
              <a:lnSpc>
                <a:spcPct val="90000"/>
              </a:lnSpc>
              <a:spcAft>
                <a:spcPts val="1200"/>
              </a:spcAft>
            </a:pPr>
            <a:r>
              <a:rPr lang="zh-CN" altLang="en-US" sz="2400" b="1" dirty="0" smtClean="0"/>
              <a:t>我国热带和亚热带地区蕨类植物十分丰富，分布普遍。如铁芒萁、铁线蕨、卷柏等，水生蕨类如满江红、槐叶苹等。</a:t>
            </a:r>
          </a:p>
          <a:p>
            <a:pPr eaLnBrk="1" hangingPunct="1">
              <a:lnSpc>
                <a:spcPct val="90000"/>
              </a:lnSpc>
            </a:pPr>
            <a:endParaRPr lang="en-US" altLang="zh-CN" sz="2800" b="1"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ox(in)">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ox(in)">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ox(in)">
                                      <p:cBhvr>
                                        <p:cTn id="17" dur="500"/>
                                        <p:tgtEl>
                                          <p:spTgt spid="24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ox(in)">
                                      <p:cBhvr>
                                        <p:cTn id="22" dur="500"/>
                                        <p:tgtEl>
                                          <p:spTgt spid="24579">
                                            <p:txEl>
                                              <p:pRg st="3" end="3"/>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4579">
                                            <p:txEl>
                                              <p:pRg st="4" end="4"/>
                                            </p:txEl>
                                          </p:spTgt>
                                        </p:tgtEl>
                                        <p:attrNameLst>
                                          <p:attrName>style.visibility</p:attrName>
                                        </p:attrNameLst>
                                      </p:cBhvr>
                                      <p:to>
                                        <p:strVal val="visible"/>
                                      </p:to>
                                    </p:set>
                                    <p:animEffect transition="in" filter="box(in)">
                                      <p:cBhvr>
                                        <p:cTn id="25" dur="500"/>
                                        <p:tgtEl>
                                          <p:spTgt spid="245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t>蕨类</a:t>
            </a:r>
            <a:r>
              <a:rPr lang="en-US" altLang="zh-CN" smtClean="0"/>
              <a:t>——</a:t>
            </a:r>
            <a:r>
              <a:rPr lang="zh-CN" altLang="en-US" smtClean="0"/>
              <a:t>铁线蕨</a:t>
            </a:r>
            <a:endParaRPr lang="zh-CN" altLang="en-US" dirty="0" smtClean="0"/>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2816"/>
            <a:ext cx="5672795" cy="486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3894768"/>
            <a:ext cx="3635375" cy="272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2795" y="1772816"/>
            <a:ext cx="2970212"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480" y="1915116"/>
            <a:ext cx="6337043" cy="474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标题 1"/>
          <p:cNvSpPr>
            <a:spLocks noGrp="1"/>
          </p:cNvSpPr>
          <p:nvPr>
            <p:ph type="title"/>
          </p:nvPr>
        </p:nvSpPr>
        <p:spPr/>
        <p:txBody>
          <a:bodyPr/>
          <a:lstStyle/>
          <a:p>
            <a:r>
              <a:rPr lang="zh-CN" altLang="en-US" dirty="0" smtClean="0"/>
              <a:t>蕨类</a:t>
            </a:r>
            <a:r>
              <a:rPr lang="en-US" altLang="zh-CN" dirty="0" smtClean="0"/>
              <a:t>——</a:t>
            </a:r>
            <a:r>
              <a:rPr lang="zh-CN" altLang="en-US" dirty="0" smtClean="0"/>
              <a:t>铁芒箕</a:t>
            </a:r>
          </a:p>
        </p:txBody>
      </p:sp>
      <p:pic>
        <p:nvPicPr>
          <p:cNvPr id="2150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 y="1772816"/>
            <a:ext cx="3384178" cy="225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077072"/>
            <a:ext cx="3445548" cy="258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b="1" dirty="0" smtClean="0">
                <a:latin typeface="黑体" panose="02010609060101010101" pitchFamily="49" charset="-122"/>
                <a:ea typeface="黑体" panose="02010609060101010101" pitchFamily="49" charset="-122"/>
              </a:rPr>
              <a:t>蕨类</a:t>
            </a:r>
            <a:r>
              <a:rPr lang="en-US" altLang="zh-CN" b="1" dirty="0" smtClean="0">
                <a:latin typeface="黑体" panose="02010609060101010101" pitchFamily="49" charset="-122"/>
                <a:ea typeface="黑体" panose="02010609060101010101" pitchFamily="49" charset="-122"/>
              </a:rPr>
              <a:t>——</a:t>
            </a:r>
            <a:r>
              <a:rPr lang="zh-CN" altLang="en-US" b="1" dirty="0" smtClean="0">
                <a:latin typeface="黑体" panose="02010609060101010101" pitchFamily="49" charset="-122"/>
                <a:ea typeface="黑体" panose="02010609060101010101" pitchFamily="49" charset="-122"/>
              </a:rPr>
              <a:t>卷柏</a:t>
            </a:r>
            <a:endParaRPr lang="zh-CN" altLang="en-US" dirty="0" smtClean="0"/>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50" y="1700213"/>
            <a:ext cx="7385050" cy="515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076704"/>
            <a:ext cx="3707904" cy="278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zh-CN" altLang="en-US" b="1" smtClean="0"/>
              <a:t>生物圈</a:t>
            </a:r>
          </a:p>
        </p:txBody>
      </p:sp>
      <p:sp>
        <p:nvSpPr>
          <p:cNvPr id="99331" name="Rectangle 3"/>
          <p:cNvSpPr>
            <a:spLocks noGrp="1" noChangeArrowheads="1"/>
          </p:cNvSpPr>
          <p:nvPr>
            <p:ph idx="1"/>
          </p:nvPr>
        </p:nvSpPr>
        <p:spPr/>
        <p:txBody>
          <a:bodyPr/>
          <a:lstStyle/>
          <a:p>
            <a:pPr eaLnBrk="1" hangingPunct="1"/>
            <a:r>
              <a:rPr lang="zh-CN" altLang="en-US" b="1" dirty="0" smtClean="0"/>
              <a:t>地球上通过太阳能的固定与传递和水、气体与矿质元素的</a:t>
            </a:r>
            <a:r>
              <a:rPr lang="zh-CN" altLang="en-US" b="1" dirty="0" smtClean="0">
                <a:solidFill>
                  <a:srgbClr val="FF0000"/>
                </a:solidFill>
              </a:rPr>
              <a:t>生物地球化学循环</a:t>
            </a:r>
            <a:r>
              <a:rPr lang="zh-CN" altLang="en-US" b="1" dirty="0" smtClean="0"/>
              <a:t>，把各种陆地生态系统、水生生态系统与人工生态系统联结起来，形成了地球上最大的生态系统</a:t>
            </a:r>
            <a:r>
              <a:rPr lang="en-US" altLang="zh-CN" b="1" dirty="0" smtClean="0">
                <a:latin typeface="Arial" panose="020B0604020202020204" pitchFamily="34" charset="0"/>
              </a:rPr>
              <a:t>——</a:t>
            </a:r>
            <a:r>
              <a:rPr lang="zh-CN" altLang="en-US" sz="4000" b="1" dirty="0" smtClean="0">
                <a:solidFill>
                  <a:srgbClr val="FF0000"/>
                </a:solidFill>
              </a:rPr>
              <a:t>生物圈</a:t>
            </a:r>
            <a:r>
              <a:rPr lang="zh-CN" altLang="en-US" b="1" dirty="0" smtClean="0"/>
              <a:t>。 </a:t>
            </a:r>
            <a:endParaRPr lang="en-GB" altLang="zh-CN" b="1" dirty="0" smtClean="0"/>
          </a:p>
          <a:p>
            <a:pPr eaLnBrk="1" hangingPunct="1"/>
            <a:endParaRPr lang="en-US" altLang="zh-CN" dirty="0" smtClean="0"/>
          </a:p>
        </p:txBody>
      </p:sp>
    </p:spTree>
    <p:extLst>
      <p:ext uri="{BB962C8B-B14F-4D97-AF65-F5344CB8AC3E}">
        <p14:creationId xmlns:p14="http://schemas.microsoft.com/office/powerpoint/2010/main" val="1095819154"/>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smtClean="0">
                <a:ea typeface="黑体" panose="02010609060101010101" pitchFamily="49" charset="-122"/>
              </a:rPr>
              <a:t>维管植物－</a:t>
            </a:r>
            <a:r>
              <a:rPr lang="zh-CN" altLang="en-US" smtClean="0">
                <a:solidFill>
                  <a:schemeClr val="hlink"/>
                </a:solidFill>
                <a:ea typeface="黑体" panose="02010609060101010101" pitchFamily="49" charset="-122"/>
              </a:rPr>
              <a:t>裸子植物</a:t>
            </a:r>
          </a:p>
        </p:txBody>
      </p:sp>
      <p:sp>
        <p:nvSpPr>
          <p:cNvPr id="25603" name="Rectangle 3"/>
          <p:cNvSpPr>
            <a:spLocks noGrp="1" noChangeArrowheads="1"/>
          </p:cNvSpPr>
          <p:nvPr>
            <p:ph idx="1"/>
          </p:nvPr>
        </p:nvSpPr>
        <p:spPr/>
        <p:txBody>
          <a:bodyPr/>
          <a:lstStyle/>
          <a:p>
            <a:pPr eaLnBrk="1" hangingPunct="1">
              <a:spcAft>
                <a:spcPts val="1200"/>
              </a:spcAft>
            </a:pPr>
            <a:r>
              <a:rPr lang="zh-CN" altLang="en-US" sz="2800" b="1" dirty="0" smtClean="0">
                <a:latin typeface="华文细黑" panose="02010600040101010101" pitchFamily="2" charset="-122"/>
                <a:ea typeface="华文细黑" panose="02010600040101010101" pitchFamily="2" charset="-122"/>
              </a:rPr>
              <a:t>维管植物中最先产生</a:t>
            </a:r>
            <a:r>
              <a:rPr lang="zh-CN" altLang="en-US" sz="2800" b="1" dirty="0" smtClean="0">
                <a:solidFill>
                  <a:srgbClr val="FF0000"/>
                </a:solidFill>
                <a:latin typeface="华文细黑" panose="02010600040101010101" pitchFamily="2" charset="-122"/>
                <a:ea typeface="华文细黑" panose="02010600040101010101" pitchFamily="2" charset="-122"/>
              </a:rPr>
              <a:t>种子</a:t>
            </a:r>
            <a:r>
              <a:rPr lang="zh-CN" altLang="en-US" sz="2800" b="1" dirty="0" smtClean="0">
                <a:latin typeface="华文细黑" panose="02010600040101010101" pitchFamily="2" charset="-122"/>
                <a:ea typeface="华文细黑" panose="02010600040101010101" pitchFamily="2" charset="-122"/>
              </a:rPr>
              <a:t>的类群。</a:t>
            </a:r>
          </a:p>
          <a:p>
            <a:pPr eaLnBrk="1" hangingPunct="1">
              <a:spcAft>
                <a:spcPts val="1200"/>
              </a:spcAft>
            </a:pPr>
            <a:r>
              <a:rPr lang="zh-CN" altLang="en-US" sz="2800" b="1" dirty="0" smtClean="0">
                <a:solidFill>
                  <a:srgbClr val="FF0000"/>
                </a:solidFill>
                <a:latin typeface="华文细黑" panose="02010600040101010101" pitchFamily="2" charset="-122"/>
                <a:ea typeface="华文细黑" panose="02010600040101010101" pitchFamily="2" charset="-122"/>
              </a:rPr>
              <a:t>特征：</a:t>
            </a:r>
            <a:r>
              <a:rPr lang="zh-CN" altLang="en-US" sz="2800" b="1" dirty="0" smtClean="0">
                <a:latin typeface="华文细黑" panose="02010600040101010101" pitchFamily="2" charset="-122"/>
                <a:ea typeface="华文细黑" panose="02010600040101010101" pitchFamily="2" charset="-122"/>
              </a:rPr>
              <a:t>种子对陆地环境具有较强的适应能力，有利于种族的繁衍。但是其种子无果皮保护，呈裸露状态。该类植物多数具针状叶，都是木本植物，而且许多是常绿的高大乔木。</a:t>
            </a:r>
          </a:p>
          <a:p>
            <a:pPr eaLnBrk="1" hangingPunct="1">
              <a:spcAft>
                <a:spcPts val="1200"/>
              </a:spcAft>
            </a:pPr>
            <a:r>
              <a:rPr lang="zh-CN" altLang="en-US" sz="2800" b="1" dirty="0" smtClean="0">
                <a:solidFill>
                  <a:srgbClr val="FF0000"/>
                </a:solidFill>
                <a:latin typeface="华文细黑" panose="02010600040101010101" pitchFamily="2" charset="-122"/>
                <a:ea typeface="华文细黑" panose="02010600040101010101" pitchFamily="2" charset="-122"/>
              </a:rPr>
              <a:t>分布：</a:t>
            </a:r>
            <a:r>
              <a:rPr lang="zh-CN" altLang="en-US" sz="2800" b="1" dirty="0" smtClean="0">
                <a:latin typeface="华文细黑" panose="02010600040101010101" pitchFamily="2" charset="-122"/>
                <a:ea typeface="华文细黑" panose="02010600040101010101" pitchFamily="2" charset="-122"/>
              </a:rPr>
              <a:t>分布于寒温带地区和高山上为主。 </a:t>
            </a:r>
          </a:p>
          <a:p>
            <a:pPr eaLnBrk="1" hangingPunct="1">
              <a:spcAft>
                <a:spcPts val="1200"/>
              </a:spcAft>
            </a:pPr>
            <a:r>
              <a:rPr lang="zh-CN" altLang="en-US" sz="2800" b="1" dirty="0" smtClean="0">
                <a:solidFill>
                  <a:srgbClr val="FF0000"/>
                </a:solidFill>
                <a:latin typeface="华文细黑" panose="02010600040101010101" pitchFamily="2" charset="-122"/>
                <a:ea typeface="华文细黑" panose="02010600040101010101" pitchFamily="2" charset="-122"/>
              </a:rPr>
              <a:t>常见的种类：</a:t>
            </a:r>
            <a:r>
              <a:rPr lang="zh-CN" altLang="en-US" sz="2800" b="1" dirty="0" smtClean="0">
                <a:latin typeface="华文细黑" panose="02010600040101010101" pitchFamily="2" charset="-122"/>
                <a:ea typeface="华文细黑" panose="02010600040101010101" pitchFamily="2" charset="-122"/>
              </a:rPr>
              <a:t>松、杉、云杉、冷杉等。</a:t>
            </a:r>
            <a:endParaRPr lang="zh-CN" alt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p:cTn id="7" dur="1000" fill="hold"/>
                                        <p:tgtEl>
                                          <p:spTgt spid="2560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560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560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5603">
                                            <p:txEl>
                                              <p:pRg st="1" end="1"/>
                                            </p:txEl>
                                          </p:spTgt>
                                        </p:tgtEl>
                                        <p:attrNameLst>
                                          <p:attrName>style.visibility</p:attrName>
                                        </p:attrNameLst>
                                      </p:cBhvr>
                                      <p:to>
                                        <p:strVal val="visible"/>
                                      </p:to>
                                    </p:set>
                                    <p:anim calcmode="lin" valueType="num">
                                      <p:cBhvr>
                                        <p:cTn id="14" dur="1000" fill="hold"/>
                                        <p:tgtEl>
                                          <p:spTgt spid="2560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560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560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5603">
                                            <p:txEl>
                                              <p:pRg st="2" end="2"/>
                                            </p:txEl>
                                          </p:spTgt>
                                        </p:tgtEl>
                                        <p:attrNameLst>
                                          <p:attrName>style.visibility</p:attrName>
                                        </p:attrNameLst>
                                      </p:cBhvr>
                                      <p:to>
                                        <p:strVal val="visible"/>
                                      </p:to>
                                    </p:set>
                                    <p:anim calcmode="lin" valueType="num">
                                      <p:cBhvr>
                                        <p:cTn id="21" dur="1000" fill="hold"/>
                                        <p:tgtEl>
                                          <p:spTgt spid="2560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560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560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25603">
                                            <p:txEl>
                                              <p:pRg st="3" end="3"/>
                                            </p:txEl>
                                          </p:spTgt>
                                        </p:tgtEl>
                                        <p:attrNameLst>
                                          <p:attrName>style.visibility</p:attrName>
                                        </p:attrNameLst>
                                      </p:cBhvr>
                                      <p:to>
                                        <p:strVal val="visible"/>
                                      </p:to>
                                    </p:set>
                                    <p:anim calcmode="lin" valueType="num">
                                      <p:cBhvr>
                                        <p:cTn id="28" dur="1000" fill="hold"/>
                                        <p:tgtEl>
                                          <p:spTgt spid="2560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2560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黄山松</a:t>
            </a:r>
            <a:endParaRPr lang="zh-CN" altLang="en-US" dirty="0"/>
          </a:p>
        </p:txBody>
      </p:sp>
      <p:sp>
        <p:nvSpPr>
          <p:cNvPr id="3" name="内容占位符 2"/>
          <p:cNvSpPr>
            <a:spLocks noGrp="1"/>
          </p:cNvSpPr>
          <p:nvPr>
            <p:ph idx="1"/>
          </p:nvPr>
        </p:nvSpPr>
        <p:spPr/>
        <p:txBody>
          <a:bodyPr/>
          <a:lstStyle/>
          <a:p>
            <a:r>
              <a:rPr lang="zh-CN" altLang="en-US" dirty="0" smtClean="0"/>
              <a:t>松科</a:t>
            </a:r>
            <a:r>
              <a:rPr lang="zh-CN" altLang="en-US" dirty="0"/>
              <a:t>，松属乔木，中国特有树种，</a:t>
            </a:r>
            <a:r>
              <a:rPr lang="zh-CN" altLang="en-US" dirty="0" smtClean="0"/>
              <a:t>高达</a:t>
            </a:r>
            <a:r>
              <a:rPr lang="en-US" altLang="zh-CN" dirty="0"/>
              <a:t>30</a:t>
            </a:r>
            <a:r>
              <a:rPr lang="zh-CN" altLang="en-US" dirty="0"/>
              <a:t>米，胸径</a:t>
            </a:r>
            <a:r>
              <a:rPr lang="en-US" altLang="zh-CN" dirty="0"/>
              <a:t>80</a:t>
            </a:r>
            <a:r>
              <a:rPr lang="zh-CN" altLang="en-US" dirty="0"/>
              <a:t>厘米；树皮深灰褐色，枝平展，老树树冠平顶；冬芽深褐色，卵圆形或长卵圆形，顶端</a:t>
            </a:r>
            <a:r>
              <a:rPr lang="zh-CN" altLang="en-US" dirty="0" smtClean="0"/>
              <a:t>尖。</a:t>
            </a:r>
            <a:endParaRPr lang="zh-CN" altLang="en-US" dirty="0"/>
          </a:p>
        </p:txBody>
      </p:sp>
      <p:pic>
        <p:nvPicPr>
          <p:cNvPr id="5" name="图片 4"/>
          <p:cNvPicPr>
            <a:picLocks noChangeAspect="1"/>
          </p:cNvPicPr>
          <p:nvPr/>
        </p:nvPicPr>
        <p:blipFill>
          <a:blip r:embed="rId2"/>
          <a:stretch>
            <a:fillRect/>
          </a:stretch>
        </p:blipFill>
        <p:spPr>
          <a:xfrm>
            <a:off x="611560" y="3140968"/>
            <a:ext cx="4718323" cy="3293227"/>
          </a:xfrm>
          <a:prstGeom prst="rect">
            <a:avLst/>
          </a:prstGeom>
        </p:spPr>
      </p:pic>
      <p:pic>
        <p:nvPicPr>
          <p:cNvPr id="6" name="图片 5"/>
          <p:cNvPicPr>
            <a:picLocks noChangeAspect="1"/>
          </p:cNvPicPr>
          <p:nvPr/>
        </p:nvPicPr>
        <p:blipFill>
          <a:blip r:embed="rId3"/>
          <a:stretch>
            <a:fillRect/>
          </a:stretch>
        </p:blipFill>
        <p:spPr>
          <a:xfrm>
            <a:off x="4572000" y="4118332"/>
            <a:ext cx="4536504" cy="2721902"/>
          </a:xfrm>
          <a:prstGeom prst="rect">
            <a:avLst/>
          </a:prstGeom>
        </p:spPr>
      </p:pic>
    </p:spTree>
    <p:extLst>
      <p:ext uri="{BB962C8B-B14F-4D97-AF65-F5344CB8AC3E}">
        <p14:creationId xmlns:p14="http://schemas.microsoft.com/office/powerpoint/2010/main" val="865774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b="1" smtClean="0">
                <a:latin typeface="黑体" panose="02010609060101010101" pitchFamily="49" charset="-122"/>
                <a:ea typeface="黑体" panose="02010609060101010101" pitchFamily="49" charset="-122"/>
              </a:rPr>
              <a:t>冷杉</a:t>
            </a:r>
          </a:p>
        </p:txBody>
      </p:sp>
      <p:pic>
        <p:nvPicPr>
          <p:cNvPr id="2457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4065546"/>
            <a:ext cx="3655617" cy="274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724828"/>
            <a:ext cx="3812389" cy="5082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756568"/>
            <a:ext cx="3005137" cy="225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806408"/>
            <a:ext cx="2664594" cy="244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713675"/>
            <a:ext cx="4301218" cy="5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315408"/>
            <a:ext cx="2664594" cy="251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pPr lvl="0"/>
            <a:r>
              <a:rPr lang="zh-CN" altLang="en-US" dirty="0" smtClean="0"/>
              <a:t>红豆杉</a:t>
            </a:r>
            <a:br>
              <a:rPr lang="zh-CN" altLang="en-US" dirty="0" smtClean="0"/>
            </a:b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smtClean="0"/>
              <a:t>维管植物－被子植物</a:t>
            </a:r>
          </a:p>
        </p:txBody>
      </p:sp>
      <p:sp>
        <p:nvSpPr>
          <p:cNvPr id="26627" name="Rectangle 3"/>
          <p:cNvSpPr>
            <a:spLocks noGrp="1" noChangeArrowheads="1"/>
          </p:cNvSpPr>
          <p:nvPr>
            <p:ph idx="1"/>
          </p:nvPr>
        </p:nvSpPr>
        <p:spPr/>
        <p:txBody>
          <a:bodyPr/>
          <a:lstStyle/>
          <a:p>
            <a:r>
              <a:rPr lang="zh-CN" altLang="en-US" dirty="0" smtClean="0"/>
              <a:t>是植物界中出现最晚（白垩纪后期）、进化程度最高级的一个类群，也是现代植物中种类最多、生长形式和营养方式多样、对环境适应能力最强的类群。</a:t>
            </a:r>
          </a:p>
          <a:p>
            <a:r>
              <a:rPr lang="zh-CN" altLang="en-US" dirty="0" smtClean="0"/>
              <a:t>特征：是具有鲜丽的花朵和种子被果皮包裹着，使种子受到保护，被子植物名称即由此而来。</a:t>
            </a:r>
          </a:p>
          <a:p>
            <a:r>
              <a:rPr lang="zh-CN" altLang="en-US" dirty="0" smtClean="0"/>
              <a:t>常见的种类：</a:t>
            </a:r>
            <a:endParaRPr lang="en-US" altLang="zh-CN" dirty="0" smtClean="0"/>
          </a:p>
          <a:p>
            <a:pPr lvl="1"/>
            <a:r>
              <a:rPr lang="zh-CN" altLang="en-US" dirty="0" smtClean="0"/>
              <a:t>法国梧桐、合欢</a:t>
            </a:r>
            <a:endParaRPr lang="en-US" altLang="zh-CN" dirty="0" smtClean="0"/>
          </a:p>
          <a:p>
            <a:pPr lvl="1"/>
            <a:r>
              <a:rPr lang="zh-CN" altLang="en-US" dirty="0" smtClean="0"/>
              <a:t>苹果、柑桔、月季、豆类、向日葵、杨、栎、桑以及水稻、小麦、玉米、甘蔗、葱、百合等。</a:t>
            </a:r>
          </a:p>
          <a:p>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barn(inHorizontal)">
                                      <p:cBhvr>
                                        <p:cTn id="7" dur="500"/>
                                        <p:tgtEl>
                                          <p:spTgt spid="26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barn(inHorizontal)">
                                      <p:cBhvr>
                                        <p:cTn id="12" dur="500"/>
                                        <p:tgtEl>
                                          <p:spTgt spid="266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Effect transition="in" filter="barn(inHorizontal)">
                                      <p:cBhvr>
                                        <p:cTn id="17" dur="500"/>
                                        <p:tgtEl>
                                          <p:spTgt spid="26627">
                                            <p:txEl>
                                              <p:pRg st="2" end="2"/>
                                            </p:txEl>
                                          </p:spTgt>
                                        </p:tgtEl>
                                      </p:cBhvr>
                                    </p:animEffect>
                                  </p:childTnLst>
                                </p:cTn>
                              </p:par>
                              <p:par>
                                <p:cTn id="18" presetID="16" presetClass="entr" presetSubtype="26" fill="hold" grpId="0" nodeType="withEffect">
                                  <p:stCondLst>
                                    <p:cond delay="0"/>
                                  </p:stCondLst>
                                  <p:childTnLst>
                                    <p:set>
                                      <p:cBhvr>
                                        <p:cTn id="19" dur="1" fill="hold">
                                          <p:stCondLst>
                                            <p:cond delay="0"/>
                                          </p:stCondLst>
                                        </p:cTn>
                                        <p:tgtEl>
                                          <p:spTgt spid="26627">
                                            <p:txEl>
                                              <p:pRg st="3" end="3"/>
                                            </p:txEl>
                                          </p:spTgt>
                                        </p:tgtEl>
                                        <p:attrNameLst>
                                          <p:attrName>style.visibility</p:attrName>
                                        </p:attrNameLst>
                                      </p:cBhvr>
                                      <p:to>
                                        <p:strVal val="visible"/>
                                      </p:to>
                                    </p:set>
                                    <p:animEffect transition="in" filter="barn(inHorizontal)">
                                      <p:cBhvr>
                                        <p:cTn id="20" dur="500"/>
                                        <p:tgtEl>
                                          <p:spTgt spid="26627">
                                            <p:txEl>
                                              <p:pRg st="3" end="3"/>
                                            </p:txEl>
                                          </p:spTgt>
                                        </p:tgtEl>
                                      </p:cBhvr>
                                    </p:animEffect>
                                  </p:childTnLst>
                                </p:cTn>
                              </p:par>
                              <p:par>
                                <p:cTn id="21" presetID="16" presetClass="entr" presetSubtype="26" fill="hold" grpId="0" nodeType="withEffect">
                                  <p:stCondLst>
                                    <p:cond delay="0"/>
                                  </p:stCondLst>
                                  <p:childTnLst>
                                    <p:set>
                                      <p:cBhvr>
                                        <p:cTn id="22" dur="1" fill="hold">
                                          <p:stCondLst>
                                            <p:cond delay="0"/>
                                          </p:stCondLst>
                                        </p:cTn>
                                        <p:tgtEl>
                                          <p:spTgt spid="26627">
                                            <p:txEl>
                                              <p:pRg st="4" end="4"/>
                                            </p:txEl>
                                          </p:spTgt>
                                        </p:tgtEl>
                                        <p:attrNameLst>
                                          <p:attrName>style.visibility</p:attrName>
                                        </p:attrNameLst>
                                      </p:cBhvr>
                                      <p:to>
                                        <p:strVal val="visible"/>
                                      </p:to>
                                    </p:set>
                                    <p:animEffect transition="in" filter="barn(inHorizontal)">
                                      <p:cBhvr>
                                        <p:cTn id="23" dur="500"/>
                                        <p:tgtEl>
                                          <p:spTgt spid="266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107950" y="3500438"/>
            <a:ext cx="8964613" cy="2952750"/>
          </a:xfrm>
        </p:spPr>
        <p:txBody>
          <a:bodyPr/>
          <a:lstStyle/>
          <a:p>
            <a:pPr eaLnBrk="1" hangingPunct="1">
              <a:lnSpc>
                <a:spcPct val="90000"/>
              </a:lnSpc>
            </a:pPr>
            <a:r>
              <a:rPr lang="zh-CN" altLang="en-US" sz="2800" b="1" dirty="0"/>
              <a:t>合欢（夜合花、马缨花、青裳</a:t>
            </a:r>
            <a:r>
              <a:rPr lang="zh-CN" altLang="en-US" sz="2800" b="1" dirty="0" smtClean="0"/>
              <a:t>）：豆科，落叶乔木。二回偶数羽状复叶，呈镰刀状，类似皂荚。夏季开花，头状花序，合瓣花冠，雄蕊多条，散垂如丝，形似马缨，花色黄白或淡红色。</a:t>
            </a:r>
          </a:p>
          <a:p>
            <a:pPr eaLnBrk="1" hangingPunct="1">
              <a:lnSpc>
                <a:spcPct val="90000"/>
              </a:lnSpc>
            </a:pPr>
            <a:r>
              <a:rPr lang="zh-CN" altLang="en-US" sz="2800" b="1" dirty="0" smtClean="0">
                <a:solidFill>
                  <a:srgbClr val="FF0000"/>
                </a:solidFill>
              </a:rPr>
              <a:t>分布：</a:t>
            </a:r>
            <a:r>
              <a:rPr lang="zh-CN" altLang="en-US" sz="2800" b="1" dirty="0" smtClean="0"/>
              <a:t>合欢产于我国中部，是夏季主要的观赏花树。性喜阳光，耐干燥、瘠薄。</a:t>
            </a:r>
            <a:r>
              <a:rPr lang="zh-CN" altLang="en-US" sz="2800" b="1" dirty="0" smtClean="0">
                <a:latin typeface="Arial" panose="020B0604020202020204" pitchFamily="34" charset="0"/>
              </a:rPr>
              <a:t>   </a:t>
            </a:r>
            <a:r>
              <a:rPr lang="zh-CN" altLang="en-US" sz="2800" b="1" dirty="0" smtClean="0"/>
              <a:t> </a:t>
            </a:r>
          </a:p>
          <a:p>
            <a:pPr eaLnBrk="1" hangingPunct="1">
              <a:lnSpc>
                <a:spcPct val="90000"/>
              </a:lnSpc>
            </a:pPr>
            <a:r>
              <a:rPr lang="zh-CN" altLang="en-US" sz="2800" b="1" dirty="0" smtClean="0">
                <a:solidFill>
                  <a:srgbClr val="FF0000"/>
                </a:solidFill>
              </a:rPr>
              <a:t>用途：</a:t>
            </a:r>
            <a:r>
              <a:rPr lang="zh-CN" altLang="en-US" sz="2800" b="1" dirty="0" smtClean="0"/>
              <a:t>其树木纹理直，结构细，可制家俱；皮和花还可入药。</a:t>
            </a:r>
          </a:p>
        </p:txBody>
      </p:sp>
      <p:pic>
        <p:nvPicPr>
          <p:cNvPr id="27651" name="Picture 3" descr="tu0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descr="tu0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tu0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081838"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p:cNvSpPr>
            <a:spLocks noChangeArrowheads="1"/>
          </p:cNvSpPr>
          <p:nvPr/>
        </p:nvSpPr>
        <p:spPr bwMode="auto">
          <a:xfrm>
            <a:off x="197768" y="4675889"/>
            <a:ext cx="8748464" cy="220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spcBef>
                <a:spcPct val="20000"/>
              </a:spcBef>
              <a:buClr>
                <a:schemeClr val="folHlink"/>
              </a:buClr>
              <a:buSzPct val="60000"/>
              <a:buFont typeface="Wingdings" panose="05000000000000000000" pitchFamily="2" charset="2"/>
              <a:buNone/>
            </a:pPr>
            <a:r>
              <a:rPr lang="zh-CN" altLang="en-US" sz="3200" dirty="0">
                <a:latin typeface="Arial" panose="020B0604020202020204" pitchFamily="34" charset="0"/>
                <a:ea typeface="黑体" panose="02010609060101010101" pitchFamily="49" charset="-122"/>
              </a:rPr>
              <a:t>构树</a:t>
            </a:r>
            <a:endParaRPr lang="en-US" altLang="zh-CN" sz="3200" dirty="0">
              <a:latin typeface="Arial" panose="020B0604020202020204" pitchFamily="34" charset="0"/>
              <a:ea typeface="黑体" panose="02010609060101010101" pitchFamily="49" charset="-122"/>
            </a:endParaRPr>
          </a:p>
          <a:p>
            <a:pPr algn="just" eaLnBrk="1" hangingPunct="1">
              <a:spcBef>
                <a:spcPct val="20000"/>
              </a:spcBef>
              <a:buClr>
                <a:schemeClr val="folHlink"/>
              </a:buClr>
              <a:buSzPct val="60000"/>
              <a:buFont typeface="Wingdings" panose="05000000000000000000" pitchFamily="2" charset="2"/>
              <a:buNone/>
            </a:pPr>
            <a:r>
              <a:rPr lang="zh-CN" altLang="en-US" sz="2400" b="1" dirty="0"/>
              <a:t>落叶</a:t>
            </a:r>
            <a:r>
              <a:rPr lang="zh-CN" altLang="en-US" sz="2400" b="1" dirty="0">
                <a:hlinkClick r:id="rId3" action="ppaction://hlinkfile"/>
              </a:rPr>
              <a:t>乔木</a:t>
            </a:r>
            <a:r>
              <a:rPr lang="zh-CN" altLang="en-US" sz="2400" b="1" dirty="0"/>
              <a:t>，树冠卵形至广卵形；树皮浅灰色或灰</a:t>
            </a:r>
            <a:r>
              <a:rPr lang="zh-CN" altLang="en-US" sz="2400" b="1" dirty="0" smtClean="0"/>
              <a:t>褐色。</a:t>
            </a:r>
            <a:endParaRPr lang="en-US" altLang="zh-CN" sz="2400" b="1" dirty="0"/>
          </a:p>
          <a:p>
            <a:pPr algn="just" eaLnBrk="1" hangingPunct="1">
              <a:spcBef>
                <a:spcPct val="20000"/>
              </a:spcBef>
              <a:buClr>
                <a:schemeClr val="folHlink"/>
              </a:buClr>
              <a:buSzPct val="60000"/>
              <a:buFont typeface="Wingdings" panose="05000000000000000000" pitchFamily="2" charset="2"/>
              <a:buNone/>
            </a:pPr>
            <a:r>
              <a:rPr lang="zh-CN" altLang="en-US" sz="2400" b="1" dirty="0"/>
              <a:t>在我国的温带、热带均有分布，不论平原、丘陵或山地都能生长，具有速生、适应性强、分布广、易繁殖、热量高、轮伐期短的特点。</a:t>
            </a:r>
            <a:endParaRPr lang="zh-CN" altLang="en-US" sz="2400" b="1" dirty="0">
              <a:latin typeface="Arial" panose="020B0604020202020204" pitchFamily="34" charset="0"/>
              <a:ea typeface="黑体" panose="02010609060101010101" pitchFamily="49" charset="-122"/>
            </a:endParaRPr>
          </a:p>
        </p:txBody>
      </p:sp>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0563" y="-34925"/>
            <a:ext cx="209550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1838" y="1587500"/>
            <a:ext cx="20542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1838" y="2854325"/>
            <a:ext cx="2054225" cy="174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179388" y="5773738"/>
            <a:ext cx="8507412" cy="1184275"/>
          </a:xfrm>
        </p:spPr>
        <p:txBody>
          <a:bodyPr/>
          <a:lstStyle/>
          <a:p>
            <a:pPr eaLnBrk="1" hangingPunct="1"/>
            <a:r>
              <a:rPr lang="zh-CN" altLang="en-US" sz="2800" b="1" smtClean="0">
                <a:latin typeface="华文宋体" panose="02010600040101010101" pitchFamily="2" charset="-122"/>
                <a:ea typeface="华文宋体" panose="02010600040101010101" pitchFamily="2" charset="-122"/>
              </a:rPr>
              <a:t>白蜡树：木犀科，白蜡属，落叶乔木，高达</a:t>
            </a:r>
            <a:r>
              <a:rPr lang="en-US" altLang="zh-CN" sz="2800" b="1" smtClean="0">
                <a:latin typeface="华文宋体" panose="02010600040101010101" pitchFamily="2" charset="-122"/>
                <a:ea typeface="华文宋体" panose="02010600040101010101" pitchFamily="2" charset="-122"/>
              </a:rPr>
              <a:t>15M</a:t>
            </a:r>
            <a:r>
              <a:rPr lang="zh-CN" altLang="en-US" sz="2800" b="1" smtClean="0">
                <a:latin typeface="华文宋体" panose="02010600040101010101" pitchFamily="2" charset="-122"/>
                <a:ea typeface="华文宋体" panose="02010600040101010101" pitchFamily="2" charset="-122"/>
              </a:rPr>
              <a:t>，奇数羽状复叶，</a:t>
            </a:r>
            <a:r>
              <a:rPr lang="zh-CN" altLang="en-US" sz="2800" b="1" smtClean="0"/>
              <a:t>固沙树种，也</a:t>
            </a:r>
            <a:r>
              <a:rPr lang="zh-CN" altLang="en-US" sz="2800" b="1" smtClean="0">
                <a:latin typeface="华文宋体" panose="02010600040101010101" pitchFamily="2" charset="-122"/>
                <a:ea typeface="华文宋体" panose="02010600040101010101" pitchFamily="2" charset="-122"/>
              </a:rPr>
              <a:t>是我国重要经济树种。</a:t>
            </a:r>
          </a:p>
        </p:txBody>
      </p:sp>
      <p:pic>
        <p:nvPicPr>
          <p:cNvPr id="29699" name="Picture 3" descr="tu0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0" y="5589588"/>
            <a:ext cx="9144000" cy="968375"/>
          </a:xfrm>
        </p:spPr>
        <p:txBody>
          <a:bodyPr/>
          <a:lstStyle/>
          <a:p>
            <a:pPr eaLnBrk="1" hangingPunct="1">
              <a:buClr>
                <a:schemeClr val="tx1"/>
              </a:buClr>
              <a:buFont typeface="Wingdings" panose="05000000000000000000" pitchFamily="2" charset="2"/>
              <a:buNone/>
            </a:pPr>
            <a:r>
              <a:rPr lang="en-US" altLang="zh-CN" sz="2400" b="1" smtClean="0"/>
              <a:t>    </a:t>
            </a:r>
            <a:r>
              <a:rPr lang="zh-CN" altLang="en-US" sz="2400" b="1" smtClean="0"/>
              <a:t>楝树：乔木，高达</a:t>
            </a:r>
            <a:r>
              <a:rPr lang="en-US" altLang="zh-CN" sz="2400" b="1" smtClean="0"/>
              <a:t>20M</a:t>
            </a:r>
            <a:r>
              <a:rPr lang="zh-CN" altLang="en-US" sz="2400" b="1" smtClean="0"/>
              <a:t>，极喜光，对土壤要求不严。木材淡红色，纹理直，坚软适中，不变形，抗虫蛀，供家具、建筑，乐器等用材。为我国速生用材、</a:t>
            </a:r>
            <a:r>
              <a:rPr lang="zh-CN" altLang="en-US" sz="2400" b="1" smtClean="0">
                <a:latin typeface="Arial" panose="020B0604020202020204" pitchFamily="34" charset="0"/>
              </a:rPr>
              <a:t>“</a:t>
            </a:r>
            <a:r>
              <a:rPr lang="zh-CN" altLang="en-US" sz="2400" b="1" smtClean="0"/>
              <a:t>四旁</a:t>
            </a:r>
            <a:r>
              <a:rPr lang="zh-CN" altLang="en-US" sz="2400" b="1" smtClean="0">
                <a:latin typeface="Arial" panose="020B0604020202020204" pitchFamily="34" charset="0"/>
              </a:rPr>
              <a:t>”</a:t>
            </a:r>
            <a:r>
              <a:rPr lang="zh-CN" altLang="en-US" sz="2400" b="1" smtClean="0"/>
              <a:t>绿化及盐碱地造林树种。</a:t>
            </a:r>
          </a:p>
        </p:txBody>
      </p:sp>
      <p:pic>
        <p:nvPicPr>
          <p:cNvPr id="30723" name="Picture 3" descr="tu0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179388" y="4979988"/>
            <a:ext cx="8856662" cy="1617662"/>
          </a:xfrm>
        </p:spPr>
        <p:txBody>
          <a:bodyPr/>
          <a:lstStyle/>
          <a:p>
            <a:pPr eaLnBrk="1" hangingPunct="1">
              <a:buClr>
                <a:schemeClr val="tx1"/>
              </a:buClr>
              <a:buFont typeface="Wingdings" panose="05000000000000000000" pitchFamily="2" charset="2"/>
              <a:buNone/>
            </a:pPr>
            <a:r>
              <a:rPr lang="en-US" altLang="zh-CN" sz="2400" b="1" smtClean="0"/>
              <a:t>    </a:t>
            </a:r>
            <a:r>
              <a:rPr lang="zh-CN" altLang="en-US" sz="2400" b="1" smtClean="0"/>
              <a:t>紫荆：原产我国湖北西部。适应能力很强，性喜光，耐寒耐旱，也耐水渍。紫荆是常见的园林花木，于早春先花后叶，满枝紫红艳丽。 其根、皮均可入药，有活血行气、消肿止痛、解诸毒物的功效。</a:t>
            </a:r>
          </a:p>
        </p:txBody>
      </p:sp>
      <p:pic>
        <p:nvPicPr>
          <p:cNvPr id="31747" name="Picture 3" descr="tu0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8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本章内容概要</a:t>
            </a:r>
            <a:endParaRPr lang="zh-CN" altLang="en-US" dirty="0"/>
          </a:p>
        </p:txBody>
      </p:sp>
      <p:sp>
        <p:nvSpPr>
          <p:cNvPr id="9" name="Text Box 258"/>
          <p:cNvSpPr txBox="1">
            <a:spLocks noChangeArrowheads="1"/>
          </p:cNvSpPr>
          <p:nvPr/>
        </p:nvSpPr>
        <p:spPr bwMode="gray">
          <a:xfrm>
            <a:off x="1285852" y="3121804"/>
            <a:ext cx="2709396"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srgbClr val="3333FF"/>
                </a:solidFill>
                <a:latin typeface="Arial" pitchFamily="34" charset="0"/>
              </a:rPr>
              <a:t>种群和生物群落</a:t>
            </a:r>
          </a:p>
        </p:txBody>
      </p:sp>
      <p:sp>
        <p:nvSpPr>
          <p:cNvPr id="20" name="Text Box 269"/>
          <p:cNvSpPr txBox="1">
            <a:spLocks noChangeArrowheads="1"/>
          </p:cNvSpPr>
          <p:nvPr/>
        </p:nvSpPr>
        <p:spPr bwMode="gray">
          <a:xfrm>
            <a:off x="1285852" y="2433998"/>
            <a:ext cx="2087431"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srgbClr val="3333FF"/>
                </a:solidFill>
                <a:latin typeface="Arial" pitchFamily="34" charset="0"/>
              </a:rPr>
              <a:t>生物与环境 </a:t>
            </a:r>
          </a:p>
        </p:txBody>
      </p:sp>
      <p:sp>
        <p:nvSpPr>
          <p:cNvPr id="24" name="Text Box 271"/>
          <p:cNvSpPr txBox="1">
            <a:spLocks noChangeArrowheads="1"/>
          </p:cNvSpPr>
          <p:nvPr/>
        </p:nvSpPr>
        <p:spPr bwMode="gray">
          <a:xfrm>
            <a:off x="1270186" y="3802150"/>
            <a:ext cx="4612160"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prstClr val="black"/>
                </a:solidFill>
                <a:latin typeface="Arial" pitchFamily="34" charset="0"/>
              </a:rPr>
              <a:t>生态系统的主要特征与类型 </a:t>
            </a:r>
          </a:p>
        </p:txBody>
      </p:sp>
      <p:sp>
        <p:nvSpPr>
          <p:cNvPr id="23" name="Text Box 269"/>
          <p:cNvSpPr txBox="1">
            <a:spLocks noChangeArrowheads="1"/>
          </p:cNvSpPr>
          <p:nvPr/>
        </p:nvSpPr>
        <p:spPr bwMode="gray">
          <a:xfrm>
            <a:off x="1287615" y="1772816"/>
            <a:ext cx="2808782" cy="523220"/>
          </a:xfrm>
          <a:prstGeom prst="rect">
            <a:avLst/>
          </a:prstGeom>
          <a:noFill/>
          <a:ln w="9525" algn="ctr">
            <a:noFill/>
            <a:miter lim="800000"/>
            <a:headEnd/>
            <a:tailEnd/>
          </a:ln>
          <a:effectLst/>
        </p:spPr>
        <p:txBody>
          <a:bodyPr wrap="none">
            <a:spAutoFit/>
          </a:bodyPr>
          <a:lstStyle>
            <a:defPPr>
              <a:defRPr lang="zh-CN"/>
            </a:defPPr>
            <a:lvl1pPr marL="0" marR="0" lvl="0" indent="0" defTabSz="914400" eaLnBrk="0" latinLnBrk="0" hangingPunct="0">
              <a:lnSpc>
                <a:spcPct val="100000"/>
              </a:lnSpc>
              <a:buClrTx/>
              <a:buSzTx/>
              <a:buFontTx/>
              <a:buNone/>
              <a:tabLst/>
              <a:defRPr kumimoji="0" sz="2800" b="1" i="0" u="none" strike="noStrike" cap="none" spc="0" normalizeH="0" baseline="0">
                <a:ln>
                  <a:noFill/>
                </a:ln>
                <a:solidFill>
                  <a:prstClr val="black"/>
                </a:solidFill>
                <a:effectLst/>
                <a:uLnTx/>
                <a:uFillTx/>
                <a:latin typeface="Arial" pitchFamily="34" charset="0"/>
              </a:defRPr>
            </a:lvl1pPr>
          </a:lstStyle>
          <a:p>
            <a:pPr lvl="0"/>
            <a:r>
              <a:rPr lang="zh-CN" altLang="en-US" dirty="0">
                <a:solidFill>
                  <a:srgbClr val="3333FF"/>
                </a:solidFill>
              </a:rPr>
              <a:t>地球上的生物界 </a:t>
            </a:r>
          </a:p>
        </p:txBody>
      </p:sp>
      <p:sp>
        <p:nvSpPr>
          <p:cNvPr id="25" name="圆角矩形 24"/>
          <p:cNvSpPr/>
          <p:nvPr/>
        </p:nvSpPr>
        <p:spPr>
          <a:xfrm>
            <a:off x="642910" y="1805296"/>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1</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cxnSp>
        <p:nvCxnSpPr>
          <p:cNvPr id="26" name="直接连接符 25"/>
          <p:cNvCxnSpPr>
            <a:stCxn id="25" idx="2"/>
          </p:cNvCxnSpPr>
          <p:nvPr/>
        </p:nvCxnSpPr>
        <p:spPr>
          <a:xfrm>
            <a:off x="933229" y="2308634"/>
            <a:ext cx="4970462"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auto">
          <a:xfrm>
            <a:off x="898304" y="2950270"/>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bwMode="auto">
          <a:xfrm>
            <a:off x="898304" y="3650804"/>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auto">
          <a:xfrm>
            <a:off x="898304" y="4351338"/>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647454" y="2438817"/>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2</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39" name="圆角矩形 38"/>
          <p:cNvSpPr/>
          <p:nvPr/>
        </p:nvSpPr>
        <p:spPr>
          <a:xfrm>
            <a:off x="647454" y="3159663"/>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3</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40" name="圆角矩形 39"/>
          <p:cNvSpPr/>
          <p:nvPr/>
        </p:nvSpPr>
        <p:spPr>
          <a:xfrm>
            <a:off x="647454" y="3861047"/>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4</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15" name="Text Box 271"/>
          <p:cNvSpPr txBox="1">
            <a:spLocks noChangeArrowheads="1"/>
          </p:cNvSpPr>
          <p:nvPr/>
        </p:nvSpPr>
        <p:spPr bwMode="gray">
          <a:xfrm>
            <a:off x="1265642" y="4522230"/>
            <a:ext cx="2348720"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prstClr val="black"/>
                </a:solidFill>
                <a:latin typeface="Arial" pitchFamily="34" charset="0"/>
              </a:rPr>
              <a:t>陆地生态系统</a:t>
            </a:r>
          </a:p>
        </p:txBody>
      </p:sp>
      <p:cxnSp>
        <p:nvCxnSpPr>
          <p:cNvPr id="16" name="直接连接符 15"/>
          <p:cNvCxnSpPr/>
          <p:nvPr/>
        </p:nvCxnSpPr>
        <p:spPr bwMode="auto">
          <a:xfrm>
            <a:off x="821752" y="5071418"/>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642910" y="4581127"/>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smtClean="0">
                <a:ln>
                  <a:noFill/>
                </a:ln>
                <a:solidFill>
                  <a:srgbClr val="4F81BD">
                    <a:lumMod val="50000"/>
                  </a:srgbClr>
                </a:solidFill>
                <a:effectLst/>
                <a:uLnTx/>
                <a:uFillTx/>
                <a:latin typeface="Times New Roman" pitchFamily="18" charset="0"/>
                <a:ea typeface="微软雅黑" pitchFamily="34" charset="-122"/>
                <a:cs typeface="Times New Roman" pitchFamily="18" charset="0"/>
              </a:rPr>
              <a:t>5</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18" name="Text Box 271"/>
          <p:cNvSpPr txBox="1">
            <a:spLocks noChangeArrowheads="1"/>
          </p:cNvSpPr>
          <p:nvPr/>
        </p:nvSpPr>
        <p:spPr bwMode="gray">
          <a:xfrm>
            <a:off x="1277864" y="5242310"/>
            <a:ext cx="2348720"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prstClr val="black"/>
                </a:solidFill>
                <a:latin typeface="Arial" pitchFamily="34" charset="0"/>
              </a:rPr>
              <a:t>水生生态系统</a:t>
            </a:r>
          </a:p>
        </p:txBody>
      </p:sp>
      <p:cxnSp>
        <p:nvCxnSpPr>
          <p:cNvPr id="19" name="直接连接符 18"/>
          <p:cNvCxnSpPr/>
          <p:nvPr/>
        </p:nvCxnSpPr>
        <p:spPr bwMode="auto">
          <a:xfrm>
            <a:off x="905982" y="5791498"/>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655132" y="5301207"/>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smtClean="0">
                <a:ln>
                  <a:noFill/>
                </a:ln>
                <a:solidFill>
                  <a:srgbClr val="4F81BD">
                    <a:lumMod val="50000"/>
                  </a:srgbClr>
                </a:solidFill>
                <a:effectLst/>
                <a:uLnTx/>
                <a:uFillTx/>
                <a:latin typeface="Times New Roman" pitchFamily="18" charset="0"/>
                <a:ea typeface="微软雅黑" pitchFamily="34" charset="-122"/>
                <a:cs typeface="Times New Roman" pitchFamily="18" charset="0"/>
              </a:rPr>
              <a:t>6</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22" name="Text Box 271"/>
          <p:cNvSpPr txBox="1">
            <a:spLocks noChangeArrowheads="1"/>
          </p:cNvSpPr>
          <p:nvPr/>
        </p:nvSpPr>
        <p:spPr bwMode="gray">
          <a:xfrm>
            <a:off x="1273320" y="5962390"/>
            <a:ext cx="4972836"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prstClr val="black"/>
                </a:solidFill>
                <a:latin typeface="Arial" pitchFamily="34" charset="0"/>
              </a:rPr>
              <a:t>农业生态系统和城市生态系统 </a:t>
            </a:r>
          </a:p>
        </p:txBody>
      </p:sp>
      <p:cxnSp>
        <p:nvCxnSpPr>
          <p:cNvPr id="27" name="直接连接符 26"/>
          <p:cNvCxnSpPr/>
          <p:nvPr/>
        </p:nvCxnSpPr>
        <p:spPr bwMode="auto">
          <a:xfrm>
            <a:off x="829430" y="6511578"/>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650588" y="6021287"/>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smtClean="0">
                <a:ln>
                  <a:noFill/>
                </a:ln>
                <a:solidFill>
                  <a:srgbClr val="4F81BD">
                    <a:lumMod val="50000"/>
                  </a:srgbClr>
                </a:solidFill>
                <a:effectLst/>
                <a:uLnTx/>
                <a:uFillTx/>
                <a:latin typeface="Times New Roman" pitchFamily="18" charset="0"/>
                <a:ea typeface="微软雅黑" pitchFamily="34" charset="-122"/>
                <a:cs typeface="Times New Roman" pitchFamily="18" charset="0"/>
              </a:rPr>
              <a:t>7</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156090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000"/>
                                        <p:tgtEl>
                                          <p:spTgt spid="39"/>
                                        </p:tgtEl>
                                      </p:cBhvr>
                                    </p:animEffect>
                                    <p:anim calcmode="lin" valueType="num">
                                      <p:cBhvr>
                                        <p:cTn id="52" dur="1000" fill="hold"/>
                                        <p:tgtEl>
                                          <p:spTgt spid="39"/>
                                        </p:tgtEl>
                                        <p:attrNameLst>
                                          <p:attrName>ppt_x</p:attrName>
                                        </p:attrNameLst>
                                      </p:cBhvr>
                                      <p:tavLst>
                                        <p:tav tm="0">
                                          <p:val>
                                            <p:strVal val="#ppt_x"/>
                                          </p:val>
                                        </p:tav>
                                        <p:tav tm="100000">
                                          <p:val>
                                            <p:strVal val="#ppt_x"/>
                                          </p:val>
                                        </p:tav>
                                      </p:tavLst>
                                    </p:anim>
                                    <p:anim calcmode="lin" valueType="num">
                                      <p:cBhvr>
                                        <p:cTn id="5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1000"/>
                                        <p:tgtEl>
                                          <p:spTgt spid="36"/>
                                        </p:tgtEl>
                                      </p:cBhvr>
                                    </p:animEffect>
                                    <p:anim calcmode="lin" valueType="num">
                                      <p:cBhvr>
                                        <p:cTn id="64" dur="1000" fill="hold"/>
                                        <p:tgtEl>
                                          <p:spTgt spid="36"/>
                                        </p:tgtEl>
                                        <p:attrNameLst>
                                          <p:attrName>ppt_x</p:attrName>
                                        </p:attrNameLst>
                                      </p:cBhvr>
                                      <p:tavLst>
                                        <p:tav tm="0">
                                          <p:val>
                                            <p:strVal val="#ppt_x"/>
                                          </p:val>
                                        </p:tav>
                                        <p:tav tm="100000">
                                          <p:val>
                                            <p:strVal val="#ppt_x"/>
                                          </p:val>
                                        </p:tav>
                                      </p:tavLst>
                                    </p:anim>
                                    <p:anim calcmode="lin" valueType="num">
                                      <p:cBhvr>
                                        <p:cTn id="65" dur="1000" fill="hold"/>
                                        <p:tgtEl>
                                          <p:spTgt spid="3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1000"/>
                                        <p:tgtEl>
                                          <p:spTgt spid="40"/>
                                        </p:tgtEl>
                                      </p:cBhvr>
                                    </p:animEffect>
                                    <p:anim calcmode="lin" valueType="num">
                                      <p:cBhvr>
                                        <p:cTn id="69" dur="1000" fill="hold"/>
                                        <p:tgtEl>
                                          <p:spTgt spid="40"/>
                                        </p:tgtEl>
                                        <p:attrNameLst>
                                          <p:attrName>ppt_x</p:attrName>
                                        </p:attrNameLst>
                                      </p:cBhvr>
                                      <p:tavLst>
                                        <p:tav tm="0">
                                          <p:val>
                                            <p:strVal val="#ppt_x"/>
                                          </p:val>
                                        </p:tav>
                                        <p:tav tm="100000">
                                          <p:val>
                                            <p:strVal val="#ppt_x"/>
                                          </p:val>
                                        </p:tav>
                                      </p:tavLst>
                                    </p:anim>
                                    <p:anim calcmode="lin" valueType="num">
                                      <p:cBhvr>
                                        <p:cTn id="7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anim calcmode="lin" valueType="num">
                                      <p:cBhvr>
                                        <p:cTn id="81" dur="1000" fill="hold"/>
                                        <p:tgtEl>
                                          <p:spTgt spid="16"/>
                                        </p:tgtEl>
                                        <p:attrNameLst>
                                          <p:attrName>ppt_x</p:attrName>
                                        </p:attrNameLst>
                                      </p:cBhvr>
                                      <p:tavLst>
                                        <p:tav tm="0">
                                          <p:val>
                                            <p:strVal val="#ppt_x"/>
                                          </p:val>
                                        </p:tav>
                                        <p:tav tm="100000">
                                          <p:val>
                                            <p:strVal val="#ppt_x"/>
                                          </p:val>
                                        </p:tav>
                                      </p:tavLst>
                                    </p:anim>
                                    <p:anim calcmode="lin" valueType="num">
                                      <p:cBhvr>
                                        <p:cTn id="82" dur="1000" fill="hold"/>
                                        <p:tgtEl>
                                          <p:spTgt spid="16"/>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1000"/>
                                        <p:tgtEl>
                                          <p:spTgt spid="17"/>
                                        </p:tgtEl>
                                      </p:cBhvr>
                                    </p:animEffect>
                                    <p:anim calcmode="lin" valueType="num">
                                      <p:cBhvr>
                                        <p:cTn id="86" dur="1000" fill="hold"/>
                                        <p:tgtEl>
                                          <p:spTgt spid="17"/>
                                        </p:tgtEl>
                                        <p:attrNameLst>
                                          <p:attrName>ppt_x</p:attrName>
                                        </p:attrNameLst>
                                      </p:cBhvr>
                                      <p:tavLst>
                                        <p:tav tm="0">
                                          <p:val>
                                            <p:strVal val="#ppt_x"/>
                                          </p:val>
                                        </p:tav>
                                        <p:tav tm="100000">
                                          <p:val>
                                            <p:strVal val="#ppt_x"/>
                                          </p:val>
                                        </p:tav>
                                      </p:tavLst>
                                    </p:anim>
                                    <p:anim calcmode="lin" valueType="num">
                                      <p:cBhvr>
                                        <p:cTn id="8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1000"/>
                                        <p:tgtEl>
                                          <p:spTgt spid="18"/>
                                        </p:tgtEl>
                                      </p:cBhvr>
                                    </p:animEffect>
                                    <p:anim calcmode="lin" valueType="num">
                                      <p:cBhvr>
                                        <p:cTn id="93" dur="1000" fill="hold"/>
                                        <p:tgtEl>
                                          <p:spTgt spid="18"/>
                                        </p:tgtEl>
                                        <p:attrNameLst>
                                          <p:attrName>ppt_x</p:attrName>
                                        </p:attrNameLst>
                                      </p:cBhvr>
                                      <p:tavLst>
                                        <p:tav tm="0">
                                          <p:val>
                                            <p:strVal val="#ppt_x"/>
                                          </p:val>
                                        </p:tav>
                                        <p:tav tm="100000">
                                          <p:val>
                                            <p:strVal val="#ppt_x"/>
                                          </p:val>
                                        </p:tav>
                                      </p:tavLst>
                                    </p:anim>
                                    <p:anim calcmode="lin" valueType="num">
                                      <p:cBhvr>
                                        <p:cTn id="94" dur="1000" fill="hold"/>
                                        <p:tgtEl>
                                          <p:spTgt spid="18"/>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1000"/>
                                        <p:tgtEl>
                                          <p:spTgt spid="19"/>
                                        </p:tgtEl>
                                      </p:cBhvr>
                                    </p:animEffect>
                                    <p:anim calcmode="lin" valueType="num">
                                      <p:cBhvr>
                                        <p:cTn id="98" dur="1000" fill="hold"/>
                                        <p:tgtEl>
                                          <p:spTgt spid="19"/>
                                        </p:tgtEl>
                                        <p:attrNameLst>
                                          <p:attrName>ppt_x</p:attrName>
                                        </p:attrNameLst>
                                      </p:cBhvr>
                                      <p:tavLst>
                                        <p:tav tm="0">
                                          <p:val>
                                            <p:strVal val="#ppt_x"/>
                                          </p:val>
                                        </p:tav>
                                        <p:tav tm="100000">
                                          <p:val>
                                            <p:strVal val="#ppt_x"/>
                                          </p:val>
                                        </p:tav>
                                      </p:tavLst>
                                    </p:anim>
                                    <p:anim calcmode="lin" valueType="num">
                                      <p:cBhvr>
                                        <p:cTn id="99" dur="1000" fill="hold"/>
                                        <p:tgtEl>
                                          <p:spTgt spid="1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1000"/>
                                        <p:tgtEl>
                                          <p:spTgt spid="22"/>
                                        </p:tgtEl>
                                      </p:cBhvr>
                                    </p:animEffect>
                                    <p:anim calcmode="lin" valueType="num">
                                      <p:cBhvr>
                                        <p:cTn id="110" dur="1000" fill="hold"/>
                                        <p:tgtEl>
                                          <p:spTgt spid="22"/>
                                        </p:tgtEl>
                                        <p:attrNameLst>
                                          <p:attrName>ppt_x</p:attrName>
                                        </p:attrNameLst>
                                      </p:cBhvr>
                                      <p:tavLst>
                                        <p:tav tm="0">
                                          <p:val>
                                            <p:strVal val="#ppt_x"/>
                                          </p:val>
                                        </p:tav>
                                        <p:tav tm="100000">
                                          <p:val>
                                            <p:strVal val="#ppt_x"/>
                                          </p:val>
                                        </p:tav>
                                      </p:tavLst>
                                    </p:anim>
                                    <p:anim calcmode="lin" valueType="num">
                                      <p:cBhvr>
                                        <p:cTn id="111" dur="1000" fill="hold"/>
                                        <p:tgtEl>
                                          <p:spTgt spid="22"/>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1000"/>
                                        <p:tgtEl>
                                          <p:spTgt spid="27"/>
                                        </p:tgtEl>
                                      </p:cBhvr>
                                    </p:animEffect>
                                    <p:anim calcmode="lin" valueType="num">
                                      <p:cBhvr>
                                        <p:cTn id="115" dur="1000" fill="hold"/>
                                        <p:tgtEl>
                                          <p:spTgt spid="27"/>
                                        </p:tgtEl>
                                        <p:attrNameLst>
                                          <p:attrName>ppt_x</p:attrName>
                                        </p:attrNameLst>
                                      </p:cBhvr>
                                      <p:tavLst>
                                        <p:tav tm="0">
                                          <p:val>
                                            <p:strVal val="#ppt_x"/>
                                          </p:val>
                                        </p:tav>
                                        <p:tav tm="100000">
                                          <p:val>
                                            <p:strVal val="#ppt_x"/>
                                          </p:val>
                                        </p:tav>
                                      </p:tavLst>
                                    </p:anim>
                                    <p:anim calcmode="lin" valueType="num">
                                      <p:cBhvr>
                                        <p:cTn id="116" dur="1000" fill="hold"/>
                                        <p:tgtEl>
                                          <p:spTgt spid="27"/>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fade">
                                      <p:cBhvr>
                                        <p:cTn id="119" dur="1000"/>
                                        <p:tgtEl>
                                          <p:spTgt spid="28"/>
                                        </p:tgtEl>
                                      </p:cBhvr>
                                    </p:animEffect>
                                    <p:anim calcmode="lin" valueType="num">
                                      <p:cBhvr>
                                        <p:cTn id="120" dur="1000" fill="hold"/>
                                        <p:tgtEl>
                                          <p:spTgt spid="28"/>
                                        </p:tgtEl>
                                        <p:attrNameLst>
                                          <p:attrName>ppt_x</p:attrName>
                                        </p:attrNameLst>
                                      </p:cBhvr>
                                      <p:tavLst>
                                        <p:tav tm="0">
                                          <p:val>
                                            <p:strVal val="#ppt_x"/>
                                          </p:val>
                                        </p:tav>
                                        <p:tav tm="100000">
                                          <p:val>
                                            <p:strVal val="#ppt_x"/>
                                          </p:val>
                                        </p:tav>
                                      </p:tavLst>
                                    </p:anim>
                                    <p:anim calcmode="lin" valueType="num">
                                      <p:cBhvr>
                                        <p:cTn id="12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4" grpId="0"/>
      <p:bldP spid="23" grpId="0"/>
      <p:bldP spid="25" grpId="0" animBg="1"/>
      <p:bldP spid="38" grpId="0" animBg="1"/>
      <p:bldP spid="39" grpId="0" animBg="1"/>
      <p:bldP spid="40" grpId="0" animBg="1"/>
      <p:bldP spid="15" grpId="0"/>
      <p:bldP spid="17" grpId="0" animBg="1"/>
      <p:bldP spid="18" grpId="0"/>
      <p:bldP spid="21" grpId="0" animBg="1"/>
      <p:bldP spid="22" grpId="0"/>
      <p:bldP spid="2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tu0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0"/>
            <a:ext cx="68405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3"/>
          <p:cNvSpPr txBox="1">
            <a:spLocks noChangeArrowheads="1"/>
          </p:cNvSpPr>
          <p:nvPr/>
        </p:nvSpPr>
        <p:spPr bwMode="auto">
          <a:xfrm>
            <a:off x="7037388" y="188913"/>
            <a:ext cx="2009775"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400" b="1">
                <a:solidFill>
                  <a:schemeClr val="tx2"/>
                </a:solidFill>
                <a:latin typeface="Arial" panose="020B0604020202020204" pitchFamily="34" charset="0"/>
              </a:rPr>
              <a:t>蜡梅：别名蜡木、黄梅。属蜡梅科，落叶灌木，常丛生。叶对生，近革质。</a:t>
            </a:r>
          </a:p>
          <a:p>
            <a:pPr eaLnBrk="1" hangingPunct="1">
              <a:spcBef>
                <a:spcPct val="50000"/>
              </a:spcBef>
            </a:pPr>
            <a:r>
              <a:rPr lang="zh-CN" altLang="en-US" sz="2400" b="1">
                <a:solidFill>
                  <a:schemeClr val="tx2"/>
                </a:solidFill>
                <a:latin typeface="Arial" panose="020B0604020202020204" pitchFamily="34" charset="0"/>
              </a:rPr>
              <a:t>原产我国中部，现各地都有栽培。</a:t>
            </a:r>
          </a:p>
          <a:p>
            <a:pPr eaLnBrk="1" hangingPunct="1">
              <a:spcBef>
                <a:spcPct val="50000"/>
              </a:spcBef>
            </a:pPr>
            <a:r>
              <a:rPr lang="zh-CN" altLang="en-US" sz="2400" b="1">
                <a:solidFill>
                  <a:schemeClr val="tx2"/>
                </a:solidFill>
                <a:latin typeface="Arial" panose="020B0604020202020204" pitchFamily="34" charset="0"/>
              </a:rPr>
              <a:t>性喜阳光，能耐荫、耐寒、耐旱，忌渍水。</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xfrm>
            <a:off x="250825" y="5229225"/>
            <a:ext cx="8713788" cy="1628775"/>
          </a:xfrm>
        </p:spPr>
        <p:txBody>
          <a:bodyPr/>
          <a:lstStyle/>
          <a:p>
            <a:pPr eaLnBrk="1" hangingPunct="1">
              <a:buClr>
                <a:schemeClr val="tx1"/>
              </a:buClr>
              <a:buFont typeface="Wingdings" panose="05000000000000000000" pitchFamily="2" charset="2"/>
              <a:buNone/>
            </a:pPr>
            <a:r>
              <a:rPr lang="en-US" altLang="zh-CN" sz="2400" b="1" smtClean="0"/>
              <a:t>    </a:t>
            </a:r>
            <a:r>
              <a:rPr lang="zh-CN" altLang="en-US" sz="2400" b="1" smtClean="0"/>
              <a:t>沙枣树：落叶灌木或小乔木，高</a:t>
            </a:r>
            <a:r>
              <a:rPr lang="en-US" altLang="zh-CN" sz="2400" b="1" smtClean="0"/>
              <a:t>6M</a:t>
            </a:r>
            <a:r>
              <a:rPr lang="zh-CN" altLang="en-US" sz="2400" b="1" smtClean="0"/>
              <a:t>，常具枝刺，植休各部均被银白色白色腺鳞。叶互生，叶形多变。产于华北西北部、内蒙古以及西北各省区，喜光，耐寒，抗过干旱及风沙，也耐水湿，盐碱。生长迅速，病虫害少。</a:t>
            </a:r>
          </a:p>
        </p:txBody>
      </p:sp>
      <p:pic>
        <p:nvPicPr>
          <p:cNvPr id="33795" name="Picture 3" descr="tu0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CCFF99"/>
            </a:gs>
          </a:gsLst>
          <a:lin ang="5400000" scaled="1"/>
        </a:gra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含笑（含笑梅、烧酒花）</a:t>
            </a:r>
          </a:p>
        </p:txBody>
      </p:sp>
      <p:sp>
        <p:nvSpPr>
          <p:cNvPr id="34818" name="Rectangle 2"/>
          <p:cNvSpPr>
            <a:spLocks noGrp="1" noChangeArrowheads="1"/>
          </p:cNvSpPr>
          <p:nvPr>
            <p:ph idx="1"/>
          </p:nvPr>
        </p:nvSpPr>
        <p:spPr>
          <a:xfrm>
            <a:off x="457200" y="1736749"/>
            <a:ext cx="3466728" cy="4525963"/>
          </a:xfrm>
        </p:spPr>
        <p:txBody>
          <a:bodyPr/>
          <a:lstStyle/>
          <a:p>
            <a:pPr eaLnBrk="1" hangingPunct="1">
              <a:buClr>
                <a:schemeClr val="tx1"/>
              </a:buClr>
            </a:pPr>
            <a:r>
              <a:rPr lang="zh-CN" altLang="en-US" sz="2000" b="1" dirty="0" smtClean="0"/>
              <a:t>木兰科，常绿灌木，高</a:t>
            </a:r>
            <a:r>
              <a:rPr lang="en-US" altLang="zh-CN" sz="2000" b="1" dirty="0" smtClean="0"/>
              <a:t>3</a:t>
            </a:r>
            <a:r>
              <a:rPr lang="zh-CN" altLang="en-US" sz="2000" b="1" dirty="0" smtClean="0"/>
              <a:t>一</a:t>
            </a:r>
            <a:r>
              <a:rPr lang="en-US" altLang="zh-CN" sz="2000" b="1" dirty="0" smtClean="0"/>
              <a:t>5</a:t>
            </a:r>
            <a:r>
              <a:rPr lang="zh-CN" altLang="en-US" sz="2000" b="1" dirty="0" smtClean="0"/>
              <a:t>米。树皮灰褐色，分枝很密，小枝有褐色绒毛。叶椭圆形至倒卵形，革质，叶面光滑，叶背中脉有黄褐毛。花单生于叶腋，直立状，花瓣通常六片，初开时白色，而后渐渐泛为象牙黄色，边缘常带紫晕色，香气如醇醪，初夏开花。</a:t>
            </a:r>
            <a:endParaRPr lang="en-US" altLang="zh-CN" sz="2000" b="1" dirty="0" smtClean="0">
              <a:latin typeface="Arial" panose="020B0604020202020204" pitchFamily="34" charset="0"/>
            </a:endParaRPr>
          </a:p>
          <a:p>
            <a:pPr eaLnBrk="1" hangingPunct="1">
              <a:buClr>
                <a:schemeClr val="tx1"/>
              </a:buClr>
            </a:pPr>
            <a:r>
              <a:rPr lang="zh-CN" altLang="en-US" sz="2000" b="1" dirty="0" smtClean="0"/>
              <a:t>原产于我国广东和福建，现长江流域广为栽培。性喜温暖、湿润的气候及酸性土壤，不耐干旱和寒冷。</a:t>
            </a:r>
          </a:p>
        </p:txBody>
      </p:sp>
      <p:pic>
        <p:nvPicPr>
          <p:cNvPr id="34819" name="Picture 3" descr="tu0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822412"/>
            <a:ext cx="4938839" cy="32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牡丹</a:t>
            </a:r>
            <a:endParaRPr lang="zh-CN" altLang="en-US" dirty="0"/>
          </a:p>
        </p:txBody>
      </p:sp>
      <p:pic>
        <p:nvPicPr>
          <p:cNvPr id="35844" name="Picture 4" descr="照片 0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736749"/>
            <a:ext cx="6804248" cy="5104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照片 0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772816"/>
            <a:ext cx="6624736"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smtClean="0"/>
              <a:t>牡丹</a:t>
            </a:r>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descr="照片 0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700808"/>
            <a:ext cx="4932040" cy="369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牡丹</a:t>
            </a:r>
          </a:p>
        </p:txBody>
      </p:sp>
      <p:pic>
        <p:nvPicPr>
          <p:cNvPr id="5" name="Picture 4" descr="照片 0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8562" y="3618935"/>
            <a:ext cx="4283968" cy="321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b="1" dirty="0" smtClean="0">
                <a:latin typeface="宋体" panose="02010600030101010101" pitchFamily="2" charset="-122"/>
              </a:rPr>
              <a:t>④</a:t>
            </a:r>
            <a:r>
              <a:rPr lang="zh-CN" altLang="en-US" b="1" dirty="0" smtClean="0">
                <a:latin typeface="宋体" panose="02010600030101010101" pitchFamily="2" charset="-122"/>
              </a:rPr>
              <a:t>真菌界</a:t>
            </a:r>
          </a:p>
        </p:txBody>
      </p:sp>
      <p:sp>
        <p:nvSpPr>
          <p:cNvPr id="39939" name="Rectangle 3"/>
          <p:cNvSpPr>
            <a:spLocks noGrp="1" noChangeArrowheads="1"/>
          </p:cNvSpPr>
          <p:nvPr>
            <p:ph idx="1"/>
          </p:nvPr>
        </p:nvSpPr>
        <p:spPr/>
        <p:txBody>
          <a:bodyPr/>
          <a:lstStyle/>
          <a:p>
            <a:pPr eaLnBrk="1" hangingPunct="1">
              <a:lnSpc>
                <a:spcPct val="80000"/>
              </a:lnSpc>
              <a:spcAft>
                <a:spcPts val="1200"/>
              </a:spcAft>
            </a:pPr>
            <a:r>
              <a:rPr lang="zh-CN" altLang="en-US" sz="2800" b="1" smtClean="0"/>
              <a:t>真核生物，在二界分类系统中划归植物界。由于其体内不含可行光合作用的任何色素，因此属于</a:t>
            </a:r>
            <a:r>
              <a:rPr lang="zh-CN" altLang="en-US" sz="2800" b="1" smtClean="0">
                <a:solidFill>
                  <a:schemeClr val="folHlink"/>
                </a:solidFill>
              </a:rPr>
              <a:t>营腐生或寄生生活</a:t>
            </a:r>
            <a:r>
              <a:rPr lang="zh-CN" altLang="en-US" sz="2800" b="1" smtClean="0"/>
              <a:t>的</a:t>
            </a:r>
            <a:r>
              <a:rPr lang="zh-CN" altLang="en-US" sz="2800" b="1" smtClean="0">
                <a:solidFill>
                  <a:srgbClr val="FF3300"/>
                </a:solidFill>
              </a:rPr>
              <a:t>异养生物</a:t>
            </a:r>
            <a:r>
              <a:rPr lang="zh-CN" altLang="en-US" sz="2800" b="1" smtClean="0"/>
              <a:t>；</a:t>
            </a:r>
          </a:p>
          <a:p>
            <a:pPr eaLnBrk="1" hangingPunct="1">
              <a:lnSpc>
                <a:spcPct val="80000"/>
              </a:lnSpc>
              <a:spcAft>
                <a:spcPts val="1200"/>
              </a:spcAft>
            </a:pPr>
            <a:r>
              <a:rPr lang="zh-CN" altLang="en-US" sz="2800" b="1" smtClean="0">
                <a:solidFill>
                  <a:srgbClr val="FF0000"/>
                </a:solidFill>
              </a:rPr>
              <a:t>特征：</a:t>
            </a:r>
            <a:r>
              <a:rPr lang="zh-CN" altLang="en-US" sz="2800" b="1" smtClean="0"/>
              <a:t>有机体除少数为单细胞者外，大部是由多细胞的分枝或不分枝的菌丝聚集在一起形成的菌丝体；外表呈灰色、黑色、褐色或红色；并以各种孢子进行繁殖为特征。</a:t>
            </a:r>
          </a:p>
          <a:p>
            <a:pPr eaLnBrk="1" hangingPunct="1">
              <a:lnSpc>
                <a:spcPct val="80000"/>
              </a:lnSpc>
              <a:spcAft>
                <a:spcPts val="1200"/>
              </a:spcAft>
            </a:pPr>
            <a:r>
              <a:rPr lang="zh-CN" altLang="en-US" sz="2800" b="1" smtClean="0">
                <a:solidFill>
                  <a:srgbClr val="FF0000"/>
                </a:solidFill>
              </a:rPr>
              <a:t>分布：</a:t>
            </a:r>
            <a:r>
              <a:rPr lang="zh-CN" altLang="en-US" sz="2800" b="1" smtClean="0"/>
              <a:t>多生活于腐烂的有机物上，尤以有机质含量很高的肥沃土壤中或林下枯枝落叶层中种类和数量最多。同细菌一样，真菌具有腐烂有机物的作用，促使自然界的物质发生循环。</a:t>
            </a:r>
          </a:p>
          <a:p>
            <a:pPr eaLnBrk="1" hangingPunct="1">
              <a:lnSpc>
                <a:spcPct val="80000"/>
              </a:lnSpc>
              <a:spcAft>
                <a:spcPts val="1200"/>
              </a:spcAft>
            </a:pPr>
            <a:endParaRPr lang="en-US" altLang="zh-CN" sz="2800" b="1"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descr="tu06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5949950"/>
          </a:xfrm>
          <a:noFill/>
        </p:spPr>
      </p:pic>
      <p:sp>
        <p:nvSpPr>
          <p:cNvPr id="40963" name="Rectangle 2"/>
          <p:cNvSpPr>
            <a:spLocks noGrp="1" noChangeArrowheads="1"/>
          </p:cNvSpPr>
          <p:nvPr>
            <p:ph type="title"/>
          </p:nvPr>
        </p:nvSpPr>
        <p:spPr>
          <a:xfrm>
            <a:off x="611188" y="6092825"/>
            <a:ext cx="7793037" cy="620713"/>
          </a:xfrm>
        </p:spPr>
        <p:txBody>
          <a:bodyPr/>
          <a:lstStyle/>
          <a:p>
            <a:pPr algn="ctr" eaLnBrk="1" hangingPunct="1"/>
            <a:r>
              <a:rPr lang="zh-CN" altLang="en-US" sz="3600" b="1" smtClean="0">
                <a:latin typeface="黑体" panose="02010609060101010101" pitchFamily="49" charset="-122"/>
                <a:ea typeface="黑体" panose="02010609060101010101" pitchFamily="49" charset="-122"/>
              </a:rPr>
              <a:t>木  耳</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4213" y="5927725"/>
            <a:ext cx="7793037" cy="814388"/>
          </a:xfrm>
        </p:spPr>
        <p:txBody>
          <a:bodyPr/>
          <a:lstStyle/>
          <a:p>
            <a:pPr algn="ctr" eaLnBrk="1" hangingPunct="1"/>
            <a:r>
              <a:rPr lang="zh-CN" altLang="en-US" smtClean="0">
                <a:ea typeface="黑体" panose="02010609060101010101" pitchFamily="49" charset="-122"/>
              </a:rPr>
              <a:t>磨  菇</a:t>
            </a:r>
          </a:p>
        </p:txBody>
      </p:sp>
      <p:pic>
        <p:nvPicPr>
          <p:cNvPr id="41987" name="Picture 3" descr="tu06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5949950"/>
          </a:xfrm>
          <a:noFill/>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sz="quarter"/>
          </p:nvPr>
        </p:nvSpPr>
        <p:spPr>
          <a:xfrm>
            <a:off x="323850" y="2852738"/>
            <a:ext cx="2305050" cy="598487"/>
          </a:xfrm>
        </p:spPr>
        <p:txBody>
          <a:bodyPr/>
          <a:lstStyle/>
          <a:p>
            <a:pPr eaLnBrk="1" hangingPunct="1"/>
            <a:r>
              <a:rPr lang="zh-CN" altLang="en-US" sz="2800" b="1" dirty="0" smtClean="0"/>
              <a:t>白黄蜜环菌　</a:t>
            </a:r>
          </a:p>
        </p:txBody>
      </p:sp>
      <p:pic>
        <p:nvPicPr>
          <p:cNvPr id="43011" name="Picture 3" descr="tu098"/>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0" y="0"/>
            <a:ext cx="2916238" cy="2916238"/>
          </a:xfrm>
          <a:noFill/>
        </p:spPr>
      </p:pic>
      <p:pic>
        <p:nvPicPr>
          <p:cNvPr id="43012" name="Picture 5" descr="tu080"/>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443663" y="0"/>
            <a:ext cx="2700337" cy="2924175"/>
          </a:xfrm>
          <a:noFill/>
        </p:spPr>
      </p:pic>
      <p:sp>
        <p:nvSpPr>
          <p:cNvPr id="43013" name="Rectangle 10"/>
          <p:cNvSpPr>
            <a:spLocks noChangeArrowheads="1"/>
          </p:cNvSpPr>
          <p:nvPr/>
        </p:nvSpPr>
        <p:spPr bwMode="auto">
          <a:xfrm>
            <a:off x="3635375" y="2924175"/>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dirty="0">
                <a:solidFill>
                  <a:schemeClr val="tx2"/>
                </a:solidFill>
              </a:rPr>
              <a:t>黄绿蜜环菌</a:t>
            </a:r>
          </a:p>
        </p:txBody>
      </p:sp>
      <p:sp>
        <p:nvSpPr>
          <p:cNvPr id="43014" name="Rectangle 11"/>
          <p:cNvSpPr>
            <a:spLocks noChangeArrowheads="1"/>
          </p:cNvSpPr>
          <p:nvPr/>
        </p:nvSpPr>
        <p:spPr bwMode="auto">
          <a:xfrm>
            <a:off x="6443663" y="2924175"/>
            <a:ext cx="25749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dirty="0">
                <a:solidFill>
                  <a:schemeClr val="tx2"/>
                </a:solidFill>
              </a:rPr>
              <a:t>　 </a:t>
            </a:r>
            <a:r>
              <a:rPr lang="zh-CN" altLang="en-US" sz="2800" b="1" dirty="0">
                <a:solidFill>
                  <a:srgbClr val="FF0000"/>
                </a:solidFill>
              </a:rPr>
              <a:t>篱边粘褶菌</a:t>
            </a:r>
            <a:r>
              <a:rPr lang="zh-CN" altLang="en-US" sz="2800" b="1" dirty="0">
                <a:solidFill>
                  <a:schemeClr val="tx2"/>
                </a:solidFill>
              </a:rPr>
              <a:t/>
            </a:r>
            <a:br>
              <a:rPr lang="zh-CN" altLang="en-US" sz="2800" b="1" dirty="0">
                <a:solidFill>
                  <a:schemeClr val="tx2"/>
                </a:solidFill>
              </a:rPr>
            </a:br>
            <a:endParaRPr lang="zh-CN" altLang="en-US" sz="2800" b="1" dirty="0">
              <a:solidFill>
                <a:schemeClr val="tx2"/>
              </a:solidFill>
            </a:endParaRPr>
          </a:p>
        </p:txBody>
      </p:sp>
      <p:sp>
        <p:nvSpPr>
          <p:cNvPr id="43015" name="Rectangle 12"/>
          <p:cNvSpPr>
            <a:spLocks noChangeArrowheads="1"/>
          </p:cNvSpPr>
          <p:nvPr/>
        </p:nvSpPr>
        <p:spPr bwMode="auto">
          <a:xfrm>
            <a:off x="107950" y="6453188"/>
            <a:ext cx="259238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zh-CN" altLang="en-US" sz="2800" b="1" dirty="0"/>
              <a:t>灰环口蘑</a:t>
            </a:r>
            <a:r>
              <a:rPr lang="zh-CN" altLang="en-US" sz="2800" dirty="0">
                <a:latin typeface="Arial" panose="020B0604020202020204" pitchFamily="34" charset="0"/>
              </a:rPr>
              <a:t> </a:t>
            </a:r>
            <a:r>
              <a:rPr lang="zh-CN" altLang="en-US" sz="2800" dirty="0"/>
              <a:t>　</a:t>
            </a:r>
          </a:p>
        </p:txBody>
      </p:sp>
      <p:pic>
        <p:nvPicPr>
          <p:cNvPr id="43016" name="Picture 13" descr="tu0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14725"/>
            <a:ext cx="2843213"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14" descr="tu0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3514725"/>
            <a:ext cx="28082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15" descr="tu0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5713" y="3514725"/>
            <a:ext cx="2808287"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9" name="Rectangle 16"/>
          <p:cNvSpPr>
            <a:spLocks noChangeArrowheads="1"/>
          </p:cNvSpPr>
          <p:nvPr/>
        </p:nvSpPr>
        <p:spPr bwMode="auto">
          <a:xfrm>
            <a:off x="3382747" y="6453188"/>
            <a:ext cx="2880841"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zh-CN" altLang="en-US" sz="2800" b="1" dirty="0"/>
              <a:t>松</a:t>
            </a:r>
            <a:r>
              <a:rPr lang="zh-CN" altLang="en-US" sz="2800" b="1" dirty="0" smtClean="0"/>
              <a:t>口蘑（</a:t>
            </a:r>
            <a:r>
              <a:rPr lang="zh-CN" altLang="en-US" sz="2800" b="1" dirty="0"/>
              <a:t>松茸</a:t>
            </a:r>
            <a:r>
              <a:rPr lang="zh-CN" altLang="en-US" sz="2800" b="1" dirty="0" smtClean="0"/>
              <a:t>）</a:t>
            </a:r>
            <a:r>
              <a:rPr lang="zh-CN" altLang="en-US" sz="2800" dirty="0">
                <a:latin typeface="Arial" panose="020B0604020202020204" pitchFamily="34" charset="0"/>
              </a:rPr>
              <a:t> </a:t>
            </a:r>
            <a:r>
              <a:rPr lang="zh-CN" altLang="en-US" sz="2800" dirty="0"/>
              <a:t>　　</a:t>
            </a:r>
          </a:p>
        </p:txBody>
      </p:sp>
      <p:sp>
        <p:nvSpPr>
          <p:cNvPr id="43020" name="Rectangle 17"/>
          <p:cNvSpPr>
            <a:spLocks noChangeArrowheads="1"/>
          </p:cNvSpPr>
          <p:nvPr/>
        </p:nvSpPr>
        <p:spPr bwMode="auto">
          <a:xfrm>
            <a:off x="6877050" y="6381750"/>
            <a:ext cx="171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dirty="0"/>
              <a:t>粉紫香蘑</a:t>
            </a:r>
            <a:r>
              <a:rPr lang="zh-CN" altLang="en-US" sz="2800" dirty="0">
                <a:latin typeface="Arial" panose="020B0604020202020204" pitchFamily="34" charset="0"/>
              </a:rPr>
              <a:t> </a:t>
            </a:r>
            <a:endParaRPr lang="zh-CN" altLang="en-US" sz="2800" dirty="0"/>
          </a:p>
        </p:txBody>
      </p:sp>
      <p:pic>
        <p:nvPicPr>
          <p:cNvPr id="43021"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113" y="0"/>
            <a:ext cx="3281362"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z="4000" b="1" dirty="0" smtClean="0"/>
              <a:t>8.1</a:t>
            </a:r>
            <a:r>
              <a:rPr lang="zh-CN" altLang="en-US" sz="4000" b="1" dirty="0" smtClean="0"/>
              <a:t> </a:t>
            </a:r>
            <a:r>
              <a:rPr lang="zh-CN" altLang="en-US" sz="4000" b="1" dirty="0" smtClean="0"/>
              <a:t>地球上的生物界</a:t>
            </a:r>
          </a:p>
        </p:txBody>
      </p:sp>
      <p:grpSp>
        <p:nvGrpSpPr>
          <p:cNvPr id="2" name="Group 9"/>
          <p:cNvGrpSpPr>
            <a:grpSpLocks/>
          </p:cNvGrpSpPr>
          <p:nvPr/>
        </p:nvGrpSpPr>
        <p:grpSpPr bwMode="auto">
          <a:xfrm>
            <a:off x="2195513" y="1844675"/>
            <a:ext cx="4824412" cy="4752975"/>
            <a:chOff x="839" y="1162"/>
            <a:chExt cx="3039" cy="2994"/>
          </a:xfrm>
        </p:grpSpPr>
        <p:graphicFrame>
          <p:nvGraphicFramePr>
            <p:cNvPr id="5124" name="Object 5"/>
            <p:cNvGraphicFramePr>
              <a:graphicFrameLocks noChangeAspect="1"/>
            </p:cNvGraphicFramePr>
            <p:nvPr/>
          </p:nvGraphicFramePr>
          <p:xfrm>
            <a:off x="839" y="1180"/>
            <a:ext cx="943" cy="2976"/>
          </p:xfrm>
          <a:graphic>
            <a:graphicData uri="http://schemas.openxmlformats.org/presentationml/2006/ole">
              <mc:AlternateContent xmlns:mc="http://schemas.openxmlformats.org/markup-compatibility/2006">
                <mc:Choice xmlns:v="urn:schemas-microsoft-com:vml" Requires="v">
                  <p:oleObj spid="_x0000_s5258" name="Visio" r:id="rId3" imgW="1932073" imgH="6100696" progId="Visio.Drawing.6">
                    <p:embed/>
                  </p:oleObj>
                </mc:Choice>
                <mc:Fallback>
                  <p:oleObj name="Visio" r:id="rId3" imgW="1932073" imgH="6100696" progId="Visio.Drawing.6">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 y="1180"/>
                          <a:ext cx="943"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5" name="Object 8"/>
            <p:cNvGraphicFramePr>
              <a:graphicFrameLocks noChangeAspect="1"/>
            </p:cNvGraphicFramePr>
            <p:nvPr/>
          </p:nvGraphicFramePr>
          <p:xfrm>
            <a:off x="1989" y="1162"/>
            <a:ext cx="1889" cy="2994"/>
          </p:xfrm>
          <a:graphic>
            <a:graphicData uri="http://schemas.openxmlformats.org/presentationml/2006/ole">
              <mc:AlternateContent xmlns:mc="http://schemas.openxmlformats.org/markup-compatibility/2006">
                <mc:Choice xmlns:v="urn:schemas-microsoft-com:vml" Requires="v">
                  <p:oleObj spid="_x0000_s5259" name="Visio" r:id="rId5" imgW="3858051" imgH="6112978" progId="Visio.Drawing.6">
                    <p:embed/>
                  </p:oleObj>
                </mc:Choice>
                <mc:Fallback>
                  <p:oleObj name="Visio" r:id="rId5" imgW="3858051" imgH="6112978" progId="Visio.Drawing.6">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 y="1162"/>
                          <a:ext cx="1889" cy="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10"/>
          <p:cNvSpPr>
            <a:spLocks noGrp="1" noChangeArrowheads="1"/>
          </p:cNvSpPr>
          <p:nvPr>
            <p:ph type="title"/>
          </p:nvPr>
        </p:nvSpPr>
        <p:spPr/>
        <p:txBody>
          <a:bodyPr/>
          <a:lstStyle/>
          <a:p>
            <a:pPr eaLnBrk="1" hangingPunct="1"/>
            <a:r>
              <a:rPr lang="en-US" altLang="zh-CN" dirty="0" smtClean="0"/>
              <a:t>7.1.4 </a:t>
            </a:r>
            <a:r>
              <a:rPr lang="zh-CN" altLang="en-US" b="1" dirty="0" smtClean="0">
                <a:latin typeface="黑体" panose="02010609060101010101" pitchFamily="49" charset="-122"/>
                <a:ea typeface="黑体" panose="02010609060101010101" pitchFamily="49" charset="-122"/>
              </a:rPr>
              <a:t>动物界</a:t>
            </a:r>
          </a:p>
        </p:txBody>
      </p:sp>
      <p:sp>
        <p:nvSpPr>
          <p:cNvPr id="44034" name="Rectangle 9"/>
          <p:cNvSpPr>
            <a:spLocks noGrp="1" noChangeArrowheads="1"/>
          </p:cNvSpPr>
          <p:nvPr>
            <p:ph idx="1"/>
          </p:nvPr>
        </p:nvSpPr>
        <p:spPr/>
        <p:txBody>
          <a:bodyPr/>
          <a:lstStyle/>
          <a:p>
            <a:pPr eaLnBrk="1" hangingPunct="1"/>
            <a:r>
              <a:rPr lang="zh-CN" altLang="en-US" b="1" dirty="0" smtClean="0"/>
              <a:t>属体内不含光合色素的</a:t>
            </a:r>
            <a:r>
              <a:rPr lang="zh-CN" altLang="en-US" b="1" dirty="0" smtClean="0">
                <a:solidFill>
                  <a:srgbClr val="FF0000"/>
                </a:solidFill>
              </a:rPr>
              <a:t>真核异养生物</a:t>
            </a:r>
            <a:endParaRPr lang="zh-CN" altLang="en-US" b="1" dirty="0" smtClean="0"/>
          </a:p>
          <a:p>
            <a:pPr eaLnBrk="1" hangingPunct="1"/>
            <a:r>
              <a:rPr lang="zh-CN" altLang="en-US" b="1" dirty="0" smtClean="0"/>
              <a:t>与其他三界生物的区别：</a:t>
            </a:r>
          </a:p>
          <a:p>
            <a:pPr lvl="1" eaLnBrk="1" hangingPunct="1"/>
            <a:r>
              <a:rPr lang="zh-CN" altLang="en-US" b="1" dirty="0" smtClean="0"/>
              <a:t>构成躯体的细胞</a:t>
            </a:r>
            <a:r>
              <a:rPr lang="zh-CN" altLang="en-US" b="1" dirty="0" smtClean="0">
                <a:solidFill>
                  <a:srgbClr val="FF0000"/>
                </a:solidFill>
              </a:rPr>
              <a:t>没有细胞壁</a:t>
            </a:r>
            <a:r>
              <a:rPr lang="zh-CN" altLang="en-US" b="1" dirty="0" smtClean="0"/>
              <a:t>；</a:t>
            </a:r>
          </a:p>
          <a:p>
            <a:pPr lvl="1" eaLnBrk="1" hangingPunct="1"/>
            <a:r>
              <a:rPr lang="zh-CN" altLang="en-US" b="1" dirty="0" smtClean="0"/>
              <a:t>为了觅食、寻找配偶等生理要求或为了逃避天敌的袭击，具有</a:t>
            </a:r>
            <a:r>
              <a:rPr lang="zh-CN" altLang="en-US" b="1" dirty="0" smtClean="0">
                <a:solidFill>
                  <a:srgbClr val="FF0000"/>
                </a:solidFill>
              </a:rPr>
              <a:t>迁移运动</a:t>
            </a:r>
            <a:r>
              <a:rPr lang="zh-CN" altLang="en-US" b="1" dirty="0" smtClean="0"/>
              <a:t>的习性；</a:t>
            </a:r>
          </a:p>
          <a:p>
            <a:pPr lvl="1" eaLnBrk="1" hangingPunct="1"/>
            <a:r>
              <a:rPr lang="zh-CN" altLang="en-US" b="1" dirty="0" smtClean="0"/>
              <a:t>其营养方式除部分低等动物为寄生、腐生者外，大都以摄食为生 。</a:t>
            </a:r>
          </a:p>
          <a:p>
            <a:pPr eaLnBrk="1" hangingPunct="1"/>
            <a:endParaRPr lang="en-US" altLang="zh-CN" b="1" dirty="0"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b="1" dirty="0" smtClean="0">
                <a:latin typeface="黑体" panose="02010609060101010101" pitchFamily="49" charset="-122"/>
                <a:ea typeface="黑体" panose="02010609060101010101" pitchFamily="49" charset="-122"/>
              </a:rPr>
              <a:t>1. </a:t>
            </a:r>
            <a:r>
              <a:rPr lang="zh-CN" altLang="en-US" b="1" dirty="0" smtClean="0">
                <a:latin typeface="黑体" panose="02010609060101010101" pitchFamily="49" charset="-122"/>
                <a:ea typeface="黑体" panose="02010609060101010101" pitchFamily="49" charset="-122"/>
              </a:rPr>
              <a:t>动物界的分类</a:t>
            </a:r>
          </a:p>
        </p:txBody>
      </p:sp>
      <p:sp>
        <p:nvSpPr>
          <p:cNvPr id="45059" name="Rectangle 3"/>
          <p:cNvSpPr>
            <a:spLocks noGrp="1" noChangeArrowheads="1"/>
          </p:cNvSpPr>
          <p:nvPr>
            <p:ph idx="1"/>
          </p:nvPr>
        </p:nvSpPr>
        <p:spPr/>
        <p:txBody>
          <a:bodyPr/>
          <a:lstStyle/>
          <a:p>
            <a:pPr eaLnBrk="1" hangingPunct="1">
              <a:lnSpc>
                <a:spcPct val="80000"/>
              </a:lnSpc>
            </a:pPr>
            <a:r>
              <a:rPr lang="zh-CN" altLang="en-US" sz="2800" b="1" smtClean="0">
                <a:solidFill>
                  <a:schemeClr val="hlink"/>
                </a:solidFill>
              </a:rPr>
              <a:t>原生动物：</a:t>
            </a:r>
            <a:r>
              <a:rPr lang="zh-CN" altLang="en-US" sz="2800" b="1" smtClean="0"/>
              <a:t>多为单细胞的</a:t>
            </a:r>
            <a:r>
              <a:rPr lang="zh-CN" altLang="en-US" sz="2800" b="1" smtClean="0">
                <a:solidFill>
                  <a:srgbClr val="0033CC"/>
                </a:solidFill>
              </a:rPr>
              <a:t>低等动物</a:t>
            </a:r>
            <a:r>
              <a:rPr lang="zh-CN" altLang="en-US" sz="2800" b="1" smtClean="0"/>
              <a:t>，生活在水中、泥土里或有机物质丰富的地方，如草履虫、变形虫等。</a:t>
            </a:r>
          </a:p>
          <a:p>
            <a:pPr eaLnBrk="1" hangingPunct="1">
              <a:lnSpc>
                <a:spcPct val="80000"/>
              </a:lnSpc>
            </a:pPr>
            <a:r>
              <a:rPr lang="zh-CN" altLang="en-US" sz="2800" b="1" smtClean="0">
                <a:solidFill>
                  <a:srgbClr val="0033CC"/>
                </a:solidFill>
              </a:rPr>
              <a:t>后生动物</a:t>
            </a:r>
            <a:r>
              <a:rPr lang="zh-CN" altLang="en-US" sz="2800" b="1" smtClean="0"/>
              <a:t>：起源于单细胞动物，体内细胞因生理功能不同发生了分化，形成许多组织，各种组织联合起来具有一定的功能而成器官，许多器官再联合为器官系统。</a:t>
            </a:r>
          </a:p>
          <a:p>
            <a:pPr lvl="1" eaLnBrk="1" hangingPunct="1">
              <a:lnSpc>
                <a:spcPct val="80000"/>
              </a:lnSpc>
            </a:pPr>
            <a:r>
              <a:rPr lang="zh-CN" altLang="en-US" sz="2400" b="1" smtClean="0"/>
              <a:t>按营养方式的分类：</a:t>
            </a:r>
          </a:p>
          <a:p>
            <a:pPr lvl="2" eaLnBrk="1" hangingPunct="1">
              <a:lnSpc>
                <a:spcPct val="80000"/>
              </a:lnSpc>
            </a:pPr>
            <a:r>
              <a:rPr lang="zh-CN" altLang="en-US" sz="2000" b="1" smtClean="0"/>
              <a:t>植食动物：依靠植物性食物为生；</a:t>
            </a:r>
          </a:p>
          <a:p>
            <a:pPr lvl="2" eaLnBrk="1" hangingPunct="1">
              <a:lnSpc>
                <a:spcPct val="80000"/>
              </a:lnSpc>
            </a:pPr>
            <a:r>
              <a:rPr lang="zh-CN" altLang="en-US" sz="2000" b="1" smtClean="0"/>
              <a:t>肉食动物：以动物性食物为生的动物；</a:t>
            </a:r>
          </a:p>
          <a:p>
            <a:pPr lvl="2" eaLnBrk="1" hangingPunct="1">
              <a:lnSpc>
                <a:spcPct val="80000"/>
              </a:lnSpc>
            </a:pPr>
            <a:r>
              <a:rPr lang="zh-CN" altLang="en-US" sz="2000" b="1" smtClean="0"/>
              <a:t>杂食性动物：以植物及动物二者兼而为生的；</a:t>
            </a:r>
          </a:p>
          <a:p>
            <a:pPr lvl="2" eaLnBrk="1" hangingPunct="1">
              <a:lnSpc>
                <a:spcPct val="80000"/>
              </a:lnSpc>
            </a:pPr>
            <a:r>
              <a:rPr lang="zh-CN" altLang="en-US" sz="2000" b="1" smtClean="0"/>
              <a:t>寄生动物。</a:t>
            </a:r>
          </a:p>
          <a:p>
            <a:pPr eaLnBrk="1" hangingPunct="1">
              <a:lnSpc>
                <a:spcPct val="80000"/>
              </a:lnSpc>
            </a:pPr>
            <a:endParaRPr lang="en-US" altLang="zh-CN" sz="2800" b="1"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b="1" dirty="0" smtClean="0">
                <a:latin typeface="黑体" panose="02010609060101010101" pitchFamily="49" charset="-122"/>
                <a:ea typeface="黑体" panose="02010609060101010101" pitchFamily="49" charset="-122"/>
              </a:rPr>
              <a:t>2.</a:t>
            </a:r>
            <a:r>
              <a:rPr lang="zh-CN" altLang="en-US" b="1" dirty="0" smtClean="0">
                <a:latin typeface="黑体" panose="02010609060101010101" pitchFamily="49" charset="-122"/>
                <a:ea typeface="黑体" panose="02010609060101010101" pitchFamily="49" charset="-122"/>
              </a:rPr>
              <a:t>后生动物的分类</a:t>
            </a:r>
          </a:p>
        </p:txBody>
      </p:sp>
      <p:sp>
        <p:nvSpPr>
          <p:cNvPr id="46083" name="Rectangle 3"/>
          <p:cNvSpPr>
            <a:spLocks noGrp="1" noChangeArrowheads="1"/>
          </p:cNvSpPr>
          <p:nvPr>
            <p:ph idx="1"/>
          </p:nvPr>
        </p:nvSpPr>
        <p:spPr/>
        <p:txBody>
          <a:bodyPr/>
          <a:lstStyle/>
          <a:p>
            <a:pPr eaLnBrk="1" hangingPunct="1"/>
            <a:r>
              <a:rPr lang="zh-CN" altLang="en-US" b="1" dirty="0" smtClean="0"/>
              <a:t>环节动物门：如蚯蚓、蚂蟥等</a:t>
            </a:r>
          </a:p>
          <a:p>
            <a:pPr eaLnBrk="1" hangingPunct="1"/>
            <a:r>
              <a:rPr lang="zh-CN" altLang="en-US" b="1" dirty="0" smtClean="0"/>
              <a:t>软体动物门：蜗牛、河蚌、乌贼等</a:t>
            </a:r>
          </a:p>
          <a:p>
            <a:pPr eaLnBrk="1" hangingPunct="1"/>
            <a:r>
              <a:rPr lang="zh-CN" altLang="en-US" b="1" dirty="0" smtClean="0"/>
              <a:t>节肢动物门：虾、蟹、各种</a:t>
            </a:r>
            <a:r>
              <a:rPr lang="zh-CN" altLang="en-US" b="1" dirty="0" smtClean="0">
                <a:solidFill>
                  <a:srgbClr val="008000"/>
                </a:solidFill>
              </a:rPr>
              <a:t>昆虫</a:t>
            </a:r>
            <a:endParaRPr lang="zh-CN" altLang="en-US" b="1" dirty="0" smtClean="0"/>
          </a:p>
          <a:p>
            <a:pPr eaLnBrk="1" hangingPunct="1"/>
            <a:r>
              <a:rPr lang="zh-CN" altLang="en-US" b="1" dirty="0" smtClean="0"/>
              <a:t>脊索动物门：鱼、蛙类、蛇、鸟类和各种</a:t>
            </a:r>
            <a:r>
              <a:rPr lang="zh-CN" altLang="en-US" b="1" dirty="0" smtClean="0">
                <a:solidFill>
                  <a:schemeClr val="hlink"/>
                </a:solidFill>
              </a:rPr>
              <a:t>哺乳动物</a:t>
            </a:r>
            <a:r>
              <a:rPr lang="zh-CN" altLang="en-US" b="1" dirty="0" smtClean="0"/>
              <a:t>（灵长目的大猩猩、黑猩猩等）</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b="1" dirty="0" smtClean="0">
                <a:latin typeface="黑体" panose="02010609060101010101" pitchFamily="49" charset="-122"/>
                <a:ea typeface="黑体" panose="02010609060101010101" pitchFamily="49" charset="-122"/>
              </a:rPr>
              <a:t>8.2</a:t>
            </a:r>
            <a:r>
              <a:rPr lang="zh-CN" altLang="en-US" b="1" dirty="0" smtClean="0">
                <a:latin typeface="黑体" panose="02010609060101010101" pitchFamily="49" charset="-122"/>
                <a:ea typeface="黑体" panose="02010609060101010101" pitchFamily="49" charset="-122"/>
              </a:rPr>
              <a:t> </a:t>
            </a:r>
            <a:r>
              <a:rPr lang="zh-CN" altLang="en-US" b="1" dirty="0" smtClean="0">
                <a:latin typeface="黑体" panose="02010609060101010101" pitchFamily="49" charset="-122"/>
                <a:ea typeface="黑体" panose="02010609060101010101" pitchFamily="49" charset="-122"/>
              </a:rPr>
              <a:t>生物与环境</a:t>
            </a:r>
          </a:p>
        </p:txBody>
      </p:sp>
      <p:sp>
        <p:nvSpPr>
          <p:cNvPr id="47107" name="Rectangle 3"/>
          <p:cNvSpPr>
            <a:spLocks noGrp="1" noChangeArrowheads="1"/>
          </p:cNvSpPr>
          <p:nvPr>
            <p:ph idx="1"/>
          </p:nvPr>
        </p:nvSpPr>
        <p:spPr/>
        <p:txBody>
          <a:bodyPr/>
          <a:lstStyle/>
          <a:p>
            <a:pPr eaLnBrk="1" hangingPunct="1"/>
            <a:r>
              <a:rPr lang="zh-CN" altLang="en-US" b="1" smtClean="0"/>
              <a:t>关于生物与环境的基本概念</a:t>
            </a:r>
          </a:p>
          <a:p>
            <a:pPr eaLnBrk="1" hangingPunct="1"/>
            <a:r>
              <a:rPr lang="zh-CN" altLang="en-US" b="1" smtClean="0"/>
              <a:t>生态因素对生物的影响</a:t>
            </a:r>
          </a:p>
          <a:p>
            <a:pPr eaLnBrk="1" hangingPunct="1"/>
            <a:r>
              <a:rPr lang="zh-CN" altLang="en-US" b="1" smtClean="0"/>
              <a:t>生物的适应性和指示现象</a:t>
            </a:r>
          </a:p>
          <a:p>
            <a:pPr eaLnBrk="1" hangingPunct="1"/>
            <a:endParaRPr lang="en-US" altLang="zh-CN" b="1"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z="4000" dirty="0" smtClean="0"/>
              <a:t>8.2.1 </a:t>
            </a:r>
            <a:r>
              <a:rPr lang="zh-CN" altLang="en-US" sz="4000" b="1" dirty="0" smtClean="0">
                <a:latin typeface="黑体" panose="02010609060101010101" pitchFamily="49" charset="-122"/>
                <a:ea typeface="黑体" panose="02010609060101010101" pitchFamily="49" charset="-122"/>
              </a:rPr>
              <a:t>生态因子作用的一般特点</a:t>
            </a:r>
          </a:p>
        </p:txBody>
      </p:sp>
      <p:sp>
        <p:nvSpPr>
          <p:cNvPr id="48131" name="Rectangle 3"/>
          <p:cNvSpPr>
            <a:spLocks noGrp="1" noChangeArrowheads="1"/>
          </p:cNvSpPr>
          <p:nvPr>
            <p:ph idx="1"/>
          </p:nvPr>
        </p:nvSpPr>
        <p:spPr/>
        <p:txBody>
          <a:bodyPr/>
          <a:lstStyle/>
          <a:p>
            <a:pPr eaLnBrk="1" hangingPunct="1">
              <a:buFont typeface="Wingdings" panose="05000000000000000000" pitchFamily="2" charset="2"/>
              <a:buChar char="Ø"/>
            </a:pPr>
            <a:r>
              <a:rPr lang="zh-CN" altLang="en-US" b="1" dirty="0" smtClean="0">
                <a:solidFill>
                  <a:schemeClr val="hlink"/>
                </a:solidFill>
              </a:rPr>
              <a:t>生态学：</a:t>
            </a:r>
            <a:r>
              <a:rPr lang="zh-CN" altLang="en-US" b="1" dirty="0" smtClean="0"/>
              <a:t>研究生物与其环境之间相互关系的科学。</a:t>
            </a:r>
          </a:p>
          <a:p>
            <a:pPr eaLnBrk="1" hangingPunct="1">
              <a:buFont typeface="Wingdings" panose="05000000000000000000" pitchFamily="2" charset="2"/>
              <a:buChar char="Ø"/>
            </a:pPr>
            <a:endParaRPr lang="zh-CN" altLang="en-US" b="1" dirty="0" smtClean="0"/>
          </a:p>
          <a:p>
            <a:pPr eaLnBrk="1" hangingPunct="1">
              <a:buFont typeface="Wingdings" panose="05000000000000000000" pitchFamily="2" charset="2"/>
              <a:buChar char="Ø"/>
            </a:pPr>
            <a:r>
              <a:rPr lang="zh-CN" altLang="en-US" b="1" dirty="0" smtClean="0">
                <a:solidFill>
                  <a:schemeClr val="hlink"/>
                </a:solidFill>
              </a:rPr>
              <a:t>生态因子：</a:t>
            </a:r>
            <a:r>
              <a:rPr lang="zh-CN" altLang="en-US" b="1" dirty="0" smtClean="0"/>
              <a:t>环境中对生物的生长、发育、繁殖、行为和分布有影响的环境要素。</a:t>
            </a:r>
          </a:p>
          <a:p>
            <a:pPr eaLnBrk="1" hangingPunct="1">
              <a:buFont typeface="Wingdings" panose="05000000000000000000" pitchFamily="2" charset="2"/>
              <a:buChar char="Ø"/>
            </a:pPr>
            <a:endParaRPr lang="zh-CN" altLang="en-US" b="1" dirty="0" smtClean="0"/>
          </a:p>
          <a:p>
            <a:pPr eaLnBrk="1" hangingPunct="1">
              <a:buFont typeface="Wingdings" panose="05000000000000000000" pitchFamily="2" charset="2"/>
              <a:buChar char="Ø"/>
            </a:pPr>
            <a:r>
              <a:rPr lang="zh-CN" altLang="en-US" b="1" dirty="0" smtClean="0">
                <a:solidFill>
                  <a:schemeClr val="hlink"/>
                </a:solidFill>
              </a:rPr>
              <a:t>环境：</a:t>
            </a:r>
            <a:r>
              <a:rPr lang="zh-CN" altLang="en-US" b="1" dirty="0" smtClean="0"/>
              <a:t>生物有机体或生物群体所在空间内一切事物和要素的总和。</a:t>
            </a:r>
          </a:p>
          <a:p>
            <a:pPr eaLnBrk="1" hangingPunct="1">
              <a:buFont typeface="Wingdings" panose="05000000000000000000" pitchFamily="2" charset="2"/>
              <a:buChar char="Ø"/>
            </a:pPr>
            <a:endParaRPr lang="en-US" altLang="zh-CN" dirty="0"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zh-CN" altLang="en-US" sz="4000" b="1" smtClean="0">
                <a:latin typeface="黑体" panose="02010609060101010101" pitchFamily="49" charset="-122"/>
                <a:ea typeface="黑体" panose="02010609060101010101" pitchFamily="49" charset="-122"/>
              </a:rPr>
              <a:t>基本概念</a:t>
            </a:r>
          </a:p>
        </p:txBody>
      </p:sp>
      <p:sp>
        <p:nvSpPr>
          <p:cNvPr id="49155" name="Rectangle 3"/>
          <p:cNvSpPr>
            <a:spLocks noGrp="1" noChangeArrowheads="1"/>
          </p:cNvSpPr>
          <p:nvPr>
            <p:ph idx="1"/>
          </p:nvPr>
        </p:nvSpPr>
        <p:spPr/>
        <p:txBody>
          <a:bodyPr/>
          <a:lstStyle/>
          <a:p>
            <a:pPr eaLnBrk="1" hangingPunct="1">
              <a:buFont typeface="Wingdings" panose="05000000000000000000" pitchFamily="2" charset="2"/>
              <a:buChar char="Ø"/>
            </a:pPr>
            <a:r>
              <a:rPr lang="zh-CN" altLang="en-US" sz="2800" b="1" dirty="0" smtClean="0">
                <a:solidFill>
                  <a:schemeClr val="hlink"/>
                </a:solidFill>
              </a:rPr>
              <a:t>限制因子 </a:t>
            </a:r>
            <a:r>
              <a:rPr lang="en-US" altLang="zh-CN" sz="2800" b="1" dirty="0" smtClean="0">
                <a:solidFill>
                  <a:schemeClr val="hlink"/>
                </a:solidFill>
              </a:rPr>
              <a:t>:</a:t>
            </a:r>
            <a:r>
              <a:rPr lang="zh-CN" altLang="en-US" sz="2800" b="1" dirty="0" smtClean="0"/>
              <a:t>如果当一个或几个生态因素的量或质低于或高于生物所能忍受的临界限时，不管其他因素是否适合，生物的生长发育和繁殖都会受到影响，甚至引起死亡 的生态因素。</a:t>
            </a:r>
          </a:p>
          <a:p>
            <a:pPr eaLnBrk="1" hangingPunct="1">
              <a:buFont typeface="Wingdings" panose="05000000000000000000" pitchFamily="2" charset="2"/>
              <a:buChar char="Ø"/>
            </a:pPr>
            <a:endParaRPr lang="zh-CN" altLang="en-US" sz="2800" b="1" dirty="0" smtClean="0">
              <a:solidFill>
                <a:schemeClr val="hlink"/>
              </a:solidFill>
            </a:endParaRPr>
          </a:p>
          <a:p>
            <a:pPr eaLnBrk="1" hangingPunct="1">
              <a:buFont typeface="Wingdings" panose="05000000000000000000" pitchFamily="2" charset="2"/>
              <a:buChar char="Ø"/>
            </a:pPr>
            <a:r>
              <a:rPr lang="zh-CN" altLang="en-US" sz="2800" b="1" dirty="0" smtClean="0">
                <a:solidFill>
                  <a:schemeClr val="hlink"/>
                </a:solidFill>
              </a:rPr>
              <a:t>最适生境 ：</a:t>
            </a:r>
            <a:r>
              <a:rPr lang="zh-CN" altLang="en-US" sz="2800" b="1" dirty="0" smtClean="0"/>
              <a:t>生物在其生存过程中，对生态因素的忍耐不仅有一个生态上限和下限，同时在它的耐性限度内还有一个比较小的生态上的最适范围，在这里生物生长发育得最好。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dirty="0" smtClean="0"/>
              <a:t>8.2.2 </a:t>
            </a:r>
            <a:r>
              <a:rPr lang="zh-CN" altLang="en-US" dirty="0" smtClean="0"/>
              <a:t>生态因子与生物</a:t>
            </a:r>
          </a:p>
        </p:txBody>
      </p:sp>
      <p:sp>
        <p:nvSpPr>
          <p:cNvPr id="50179" name="Rectangle 3"/>
          <p:cNvSpPr>
            <a:spLocks noGrp="1" noChangeArrowheads="1"/>
          </p:cNvSpPr>
          <p:nvPr>
            <p:ph idx="1"/>
          </p:nvPr>
        </p:nvSpPr>
        <p:spPr/>
        <p:txBody>
          <a:bodyPr/>
          <a:lstStyle/>
          <a:p>
            <a:r>
              <a:rPr lang="zh-CN" altLang="en-US" dirty="0" smtClean="0"/>
              <a:t>光与生物</a:t>
            </a:r>
          </a:p>
          <a:p>
            <a:r>
              <a:rPr lang="zh-CN" altLang="en-US" dirty="0" smtClean="0"/>
              <a:t>温度与生物</a:t>
            </a:r>
          </a:p>
          <a:p>
            <a:r>
              <a:rPr lang="zh-CN" altLang="en-US" dirty="0" smtClean="0"/>
              <a:t>水与生物</a:t>
            </a:r>
          </a:p>
          <a:p>
            <a:r>
              <a:rPr lang="zh-CN" altLang="en-US" dirty="0" smtClean="0"/>
              <a:t>空气与生物</a:t>
            </a:r>
          </a:p>
          <a:p>
            <a:r>
              <a:rPr lang="zh-CN" altLang="en-US" dirty="0" smtClean="0"/>
              <a:t>土壤与生物</a:t>
            </a:r>
          </a:p>
          <a:p>
            <a:r>
              <a:rPr lang="zh-CN" altLang="en-US" dirty="0" smtClean="0"/>
              <a:t>生物之间的关系</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b="1" dirty="0" smtClean="0">
                <a:ea typeface="黑体" panose="02010609060101010101" pitchFamily="49" charset="-122"/>
              </a:rPr>
              <a:t>1. </a:t>
            </a:r>
            <a:r>
              <a:rPr lang="zh-CN" altLang="en-US" b="1" dirty="0" smtClean="0">
                <a:ea typeface="黑体" panose="02010609060101010101" pitchFamily="49" charset="-122"/>
              </a:rPr>
              <a:t>光与生物</a:t>
            </a:r>
          </a:p>
        </p:txBody>
      </p:sp>
      <p:sp>
        <p:nvSpPr>
          <p:cNvPr id="51203" name="Rectangle 3"/>
          <p:cNvSpPr>
            <a:spLocks noGrp="1" noChangeArrowheads="1"/>
          </p:cNvSpPr>
          <p:nvPr>
            <p:ph idx="1"/>
          </p:nvPr>
        </p:nvSpPr>
        <p:spPr/>
        <p:txBody>
          <a:bodyPr/>
          <a:lstStyle/>
          <a:p>
            <a:pPr eaLnBrk="1" hangingPunct="1">
              <a:lnSpc>
                <a:spcPct val="90000"/>
              </a:lnSpc>
            </a:pPr>
            <a:r>
              <a:rPr lang="zh-CN" altLang="en-US" sz="2800" b="1" smtClean="0">
                <a:solidFill>
                  <a:schemeClr val="hlink"/>
                </a:solidFill>
              </a:rPr>
              <a:t>光周期现象：</a:t>
            </a:r>
            <a:r>
              <a:rPr lang="zh-CN" altLang="en-US" sz="2800" b="1" smtClean="0"/>
              <a:t>地球上不同纬度地区，在植物生长季节里每天昼夜长短比例不同，对植物的开花结实具有明显的影响的现象。</a:t>
            </a:r>
          </a:p>
          <a:p>
            <a:pPr eaLnBrk="1" hangingPunct="1">
              <a:lnSpc>
                <a:spcPct val="90000"/>
              </a:lnSpc>
              <a:buFont typeface="Wingdings" panose="05000000000000000000" pitchFamily="2" charset="2"/>
              <a:buChar char="Ø"/>
            </a:pPr>
            <a:r>
              <a:rPr lang="zh-CN" altLang="en-US" sz="2800" b="1" smtClean="0"/>
              <a:t>根据植物对光周期反应的不同，可分为：</a:t>
            </a:r>
          </a:p>
          <a:p>
            <a:pPr lvl="1" eaLnBrk="1" hangingPunct="1">
              <a:lnSpc>
                <a:spcPct val="90000"/>
              </a:lnSpc>
              <a:buFont typeface="Wingdings" panose="05000000000000000000" pitchFamily="2" charset="2"/>
              <a:buChar char="Ø"/>
            </a:pPr>
            <a:r>
              <a:rPr lang="zh-CN" altLang="en-US" sz="2400" b="1" smtClean="0">
                <a:solidFill>
                  <a:srgbClr val="008000"/>
                </a:solidFill>
              </a:rPr>
              <a:t>长日照植物</a:t>
            </a:r>
          </a:p>
          <a:p>
            <a:pPr lvl="1" eaLnBrk="1" hangingPunct="1">
              <a:lnSpc>
                <a:spcPct val="90000"/>
              </a:lnSpc>
              <a:buFont typeface="Wingdings" panose="05000000000000000000" pitchFamily="2" charset="2"/>
              <a:buChar char="Ø"/>
            </a:pPr>
            <a:r>
              <a:rPr lang="zh-CN" altLang="en-US" sz="2400" b="1" smtClean="0">
                <a:solidFill>
                  <a:srgbClr val="008000"/>
                </a:solidFill>
              </a:rPr>
              <a:t>短日照植物</a:t>
            </a:r>
          </a:p>
          <a:p>
            <a:pPr lvl="1" eaLnBrk="1" hangingPunct="1">
              <a:lnSpc>
                <a:spcPct val="90000"/>
              </a:lnSpc>
              <a:buFont typeface="Wingdings" panose="05000000000000000000" pitchFamily="2" charset="2"/>
              <a:buChar char="Ø"/>
            </a:pPr>
            <a:r>
              <a:rPr lang="zh-CN" altLang="en-US" sz="2400" b="1" smtClean="0">
                <a:solidFill>
                  <a:srgbClr val="008000"/>
                </a:solidFill>
              </a:rPr>
              <a:t>中间性植物</a:t>
            </a:r>
          </a:p>
          <a:p>
            <a:pPr eaLnBrk="1" hangingPunct="1">
              <a:lnSpc>
                <a:spcPct val="90000"/>
              </a:lnSpc>
              <a:buFont typeface="Wingdings" panose="05000000000000000000" pitchFamily="2" charset="2"/>
              <a:buChar char="Ø"/>
            </a:pPr>
            <a:r>
              <a:rPr lang="zh-CN" altLang="en-US" sz="2800" b="1" smtClean="0"/>
              <a:t>光也是对动物的生存、行为和分布具有直接作用的重要因素之一。</a:t>
            </a:r>
          </a:p>
          <a:p>
            <a:pPr eaLnBrk="1" hangingPunct="1">
              <a:lnSpc>
                <a:spcPct val="90000"/>
              </a:lnSpc>
            </a:pPr>
            <a:endParaRPr lang="en-US" altLang="zh-CN" sz="2800" b="1"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b="1" dirty="0" smtClean="0">
                <a:ea typeface="黑体" panose="02010609060101010101" pitchFamily="49" charset="-122"/>
              </a:rPr>
              <a:t>2.</a:t>
            </a:r>
            <a:r>
              <a:rPr lang="zh-CN" altLang="en-US" b="1" dirty="0" smtClean="0">
                <a:ea typeface="黑体" panose="02010609060101010101" pitchFamily="49" charset="-122"/>
              </a:rPr>
              <a:t>温度与生物</a:t>
            </a:r>
          </a:p>
        </p:txBody>
      </p:sp>
      <p:sp>
        <p:nvSpPr>
          <p:cNvPr id="52227" name="Rectangle 3"/>
          <p:cNvSpPr>
            <a:spLocks noGrp="1" noChangeArrowheads="1"/>
          </p:cNvSpPr>
          <p:nvPr>
            <p:ph idx="1"/>
          </p:nvPr>
        </p:nvSpPr>
        <p:spPr/>
        <p:txBody>
          <a:bodyPr/>
          <a:lstStyle/>
          <a:p>
            <a:pPr eaLnBrk="1" hangingPunct="1">
              <a:lnSpc>
                <a:spcPct val="90000"/>
              </a:lnSpc>
              <a:buFont typeface="Wingdings" panose="05000000000000000000" pitchFamily="2" charset="2"/>
              <a:buChar char="Ø"/>
            </a:pPr>
            <a:r>
              <a:rPr lang="zh-CN" altLang="en-US" b="1" smtClean="0"/>
              <a:t>温度直接或间接地影响到生物的生长、发育、繁殖、形态结构、行为、数量和地理分布。各种生物对温度都具有一定的适应范围。</a:t>
            </a:r>
          </a:p>
          <a:p>
            <a:pPr eaLnBrk="1" hangingPunct="1">
              <a:lnSpc>
                <a:spcPct val="90000"/>
              </a:lnSpc>
              <a:buFont typeface="Wingdings" panose="05000000000000000000" pitchFamily="2" charset="2"/>
              <a:buChar char="Ø"/>
            </a:pPr>
            <a:r>
              <a:rPr lang="zh-CN" altLang="en-US" b="1" smtClean="0"/>
              <a:t>根据生物对温度的适应能力，可分为：</a:t>
            </a:r>
          </a:p>
          <a:p>
            <a:pPr lvl="1" eaLnBrk="1" hangingPunct="1">
              <a:lnSpc>
                <a:spcPct val="90000"/>
              </a:lnSpc>
              <a:buFont typeface="Wingdings" panose="05000000000000000000" pitchFamily="2" charset="2"/>
              <a:buChar char="Ø"/>
            </a:pPr>
            <a:r>
              <a:rPr lang="zh-CN" altLang="en-US" b="1" smtClean="0">
                <a:solidFill>
                  <a:schemeClr val="hlink"/>
                </a:solidFill>
              </a:rPr>
              <a:t>广温性生物：</a:t>
            </a:r>
            <a:r>
              <a:rPr lang="zh-CN" altLang="en-US" b="1" smtClean="0"/>
              <a:t>能适应较大的温度变化范围。</a:t>
            </a:r>
          </a:p>
          <a:p>
            <a:pPr lvl="1" eaLnBrk="1" hangingPunct="1">
              <a:lnSpc>
                <a:spcPct val="90000"/>
              </a:lnSpc>
              <a:buFont typeface="Wingdings" panose="05000000000000000000" pitchFamily="2" charset="2"/>
              <a:buChar char="Ø"/>
            </a:pPr>
            <a:r>
              <a:rPr lang="zh-CN" altLang="en-US" b="1" smtClean="0">
                <a:solidFill>
                  <a:schemeClr val="hlink"/>
                </a:solidFill>
              </a:rPr>
              <a:t>狭温性生物：</a:t>
            </a:r>
            <a:r>
              <a:rPr lang="zh-CN" altLang="en-US" b="1" smtClean="0"/>
              <a:t>只能适于较为狭窄的变化范围。</a:t>
            </a:r>
          </a:p>
          <a:p>
            <a:pPr lvl="2" eaLnBrk="1" hangingPunct="1">
              <a:lnSpc>
                <a:spcPct val="90000"/>
              </a:lnSpc>
              <a:buFont typeface="Wingdings" panose="05000000000000000000" pitchFamily="2" charset="2"/>
              <a:buChar char="Ø"/>
            </a:pPr>
            <a:r>
              <a:rPr lang="zh-CN" altLang="en-US" b="1" smtClean="0"/>
              <a:t>喜冷</a:t>
            </a:r>
          </a:p>
          <a:p>
            <a:pPr lvl="2" eaLnBrk="1" hangingPunct="1">
              <a:lnSpc>
                <a:spcPct val="90000"/>
              </a:lnSpc>
              <a:buFont typeface="Wingdings" panose="05000000000000000000" pitchFamily="2" charset="2"/>
              <a:buChar char="Ø"/>
            </a:pPr>
            <a:r>
              <a:rPr lang="zh-CN" altLang="en-US" b="1" smtClean="0"/>
              <a:t>喜热</a:t>
            </a:r>
            <a:endParaRPr lang="zh-CN" altLang="en-US"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b="1" smtClean="0"/>
              <a:t>温度对动植物的影响</a:t>
            </a:r>
          </a:p>
        </p:txBody>
      </p:sp>
      <p:sp>
        <p:nvSpPr>
          <p:cNvPr id="53251" name="Rectangle 3"/>
          <p:cNvSpPr>
            <a:spLocks noGrp="1" noChangeArrowheads="1"/>
          </p:cNvSpPr>
          <p:nvPr>
            <p:ph idx="1"/>
          </p:nvPr>
        </p:nvSpPr>
        <p:spPr/>
        <p:txBody>
          <a:bodyPr/>
          <a:lstStyle/>
          <a:p>
            <a:pPr eaLnBrk="1" hangingPunct="1">
              <a:buFont typeface="Wingdings" panose="05000000000000000000" pitchFamily="2" charset="2"/>
              <a:buChar char="Ø"/>
            </a:pPr>
            <a:r>
              <a:rPr lang="zh-CN" altLang="en-US" sz="2800" b="1" dirty="0" smtClean="0">
                <a:solidFill>
                  <a:srgbClr val="FF0000"/>
                </a:solidFill>
              </a:rPr>
              <a:t>植物对温度的要求：</a:t>
            </a:r>
            <a:r>
              <a:rPr lang="zh-CN" altLang="en-US" sz="2400" b="1" dirty="0" smtClean="0"/>
              <a:t>一般生活在</a:t>
            </a:r>
            <a:r>
              <a:rPr lang="en-US" altLang="zh-CN" sz="2400" b="1" dirty="0" smtClean="0">
                <a:solidFill>
                  <a:srgbClr val="FF0000"/>
                </a:solidFill>
              </a:rPr>
              <a:t>0</a:t>
            </a:r>
            <a:r>
              <a:rPr lang="zh-CN" altLang="en-US" sz="2400" b="1" dirty="0" smtClean="0">
                <a:solidFill>
                  <a:srgbClr val="FF0000"/>
                </a:solidFill>
              </a:rPr>
              <a:t>－</a:t>
            </a:r>
            <a:r>
              <a:rPr lang="en-US" altLang="zh-CN" sz="2400" b="1" dirty="0" smtClean="0">
                <a:solidFill>
                  <a:srgbClr val="FF0000"/>
                </a:solidFill>
              </a:rPr>
              <a:t>45℃</a:t>
            </a:r>
            <a:r>
              <a:rPr lang="zh-CN" altLang="en-US" sz="2400" b="1" dirty="0" smtClean="0"/>
              <a:t>的温度范围内。在这个范围内，随着温度上升，生长加快，温度降低，生长减慢。当温度超过最低和最高限度时就停止生长，甚至受到伤害。</a:t>
            </a:r>
          </a:p>
          <a:p>
            <a:pPr eaLnBrk="1" hangingPunct="1">
              <a:buFont typeface="Wingdings" panose="05000000000000000000" pitchFamily="2" charset="2"/>
              <a:buChar char="Ø"/>
            </a:pPr>
            <a:endParaRPr lang="zh-CN" altLang="en-US" sz="2800" b="1" dirty="0" smtClean="0"/>
          </a:p>
          <a:p>
            <a:pPr eaLnBrk="1" hangingPunct="1">
              <a:buFont typeface="Wingdings" panose="05000000000000000000" pitchFamily="2" charset="2"/>
              <a:buChar char="Ø"/>
            </a:pPr>
            <a:r>
              <a:rPr lang="zh-CN" altLang="en-US" sz="2800" b="1" dirty="0" smtClean="0">
                <a:solidFill>
                  <a:srgbClr val="0033CC"/>
                </a:solidFill>
              </a:rPr>
              <a:t>动物对温度的要求：</a:t>
            </a:r>
            <a:r>
              <a:rPr lang="zh-CN" altLang="en-US" sz="2400" b="1" dirty="0" smtClean="0"/>
              <a:t>大多数动物生活在</a:t>
            </a:r>
            <a:r>
              <a:rPr lang="en-US" altLang="zh-CN" sz="2400" b="1" dirty="0" smtClean="0">
                <a:solidFill>
                  <a:srgbClr val="0033CC"/>
                </a:solidFill>
              </a:rPr>
              <a:t>-2</a:t>
            </a:r>
            <a:r>
              <a:rPr lang="zh-CN" altLang="en-US" sz="2400" b="1" dirty="0" smtClean="0">
                <a:solidFill>
                  <a:srgbClr val="0033CC"/>
                </a:solidFill>
              </a:rPr>
              <a:t>－</a:t>
            </a:r>
            <a:r>
              <a:rPr lang="en-US" altLang="zh-CN" sz="2400" b="1" dirty="0" smtClean="0">
                <a:solidFill>
                  <a:srgbClr val="0033CC"/>
                </a:solidFill>
              </a:rPr>
              <a:t>50℃</a:t>
            </a:r>
            <a:r>
              <a:rPr lang="zh-CN" altLang="en-US" sz="2400" b="1" dirty="0" smtClean="0"/>
              <a:t>温度范围内，但因种类不同，适应温度范围也有变化。一般说来，较高等动物的温度适应能力较强。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dirty="0" smtClean="0">
                <a:latin typeface="宋体" panose="02010600030101010101" pitchFamily="2" charset="-122"/>
              </a:rPr>
              <a:t>8.1.1 </a:t>
            </a:r>
            <a:r>
              <a:rPr lang="zh-CN" altLang="en-US" b="1" dirty="0" smtClean="0">
                <a:latin typeface="宋体" panose="02010600030101010101" pitchFamily="2" charset="-122"/>
              </a:rPr>
              <a:t>原核生物界</a:t>
            </a:r>
          </a:p>
        </p:txBody>
      </p:sp>
      <p:sp>
        <p:nvSpPr>
          <p:cNvPr id="18435" name="Rectangle 3"/>
          <p:cNvSpPr>
            <a:spLocks noGrp="1" noChangeArrowheads="1"/>
          </p:cNvSpPr>
          <p:nvPr>
            <p:ph idx="1"/>
          </p:nvPr>
        </p:nvSpPr>
        <p:spPr/>
        <p:txBody>
          <a:bodyPr/>
          <a:lstStyle/>
          <a:p>
            <a:pPr eaLnBrk="1" hangingPunct="1">
              <a:spcBef>
                <a:spcPts val="1200"/>
              </a:spcBef>
              <a:spcAft>
                <a:spcPts val="600"/>
              </a:spcAft>
            </a:pPr>
            <a:r>
              <a:rPr lang="zh-CN" altLang="en-US" b="1" dirty="0" smtClean="0"/>
              <a:t>起源古老、细胞结构简单、不具备</a:t>
            </a:r>
            <a:r>
              <a:rPr lang="zh-CN" altLang="en-US" b="1" dirty="0" smtClean="0">
                <a:solidFill>
                  <a:srgbClr val="FF0066"/>
                </a:solidFill>
              </a:rPr>
              <a:t>核膜</a:t>
            </a:r>
            <a:r>
              <a:rPr lang="zh-CN" altLang="en-US" b="1" dirty="0" smtClean="0"/>
              <a:t>、</a:t>
            </a:r>
            <a:r>
              <a:rPr lang="zh-CN" altLang="en-US" b="1" dirty="0" smtClean="0">
                <a:solidFill>
                  <a:srgbClr val="FF0066"/>
                </a:solidFill>
              </a:rPr>
              <a:t>没有明显细胞核</a:t>
            </a:r>
            <a:r>
              <a:rPr lang="zh-CN" altLang="en-US" b="1" dirty="0" smtClean="0"/>
              <a:t>的原始生物。</a:t>
            </a:r>
          </a:p>
          <a:p>
            <a:pPr eaLnBrk="1" hangingPunct="1">
              <a:spcBef>
                <a:spcPts val="1200"/>
              </a:spcBef>
              <a:spcAft>
                <a:spcPts val="600"/>
              </a:spcAft>
            </a:pPr>
            <a:r>
              <a:rPr lang="zh-CN" altLang="en-US" b="1" dirty="0" smtClean="0"/>
              <a:t>包括：</a:t>
            </a:r>
            <a:endParaRPr lang="en-US" altLang="zh-CN" b="1" dirty="0" smtClean="0"/>
          </a:p>
          <a:p>
            <a:pPr lvl="1" eaLnBrk="1" hangingPunct="1">
              <a:spcBef>
                <a:spcPts val="1200"/>
              </a:spcBef>
              <a:spcAft>
                <a:spcPts val="600"/>
              </a:spcAft>
            </a:pPr>
            <a:r>
              <a:rPr lang="zh-CN" altLang="en-US" b="1" dirty="0" smtClean="0">
                <a:solidFill>
                  <a:srgbClr val="FF0000"/>
                </a:solidFill>
              </a:rPr>
              <a:t>细菌：</a:t>
            </a:r>
            <a:r>
              <a:rPr lang="zh-CN" altLang="en-US" b="1" dirty="0" smtClean="0"/>
              <a:t>分布最广；繁殖最快；个体数量最多。</a:t>
            </a:r>
            <a:endParaRPr lang="en-US" altLang="zh-CN" b="1" dirty="0" smtClean="0"/>
          </a:p>
          <a:p>
            <a:pPr lvl="1" eaLnBrk="1" hangingPunct="1">
              <a:spcBef>
                <a:spcPts val="1200"/>
              </a:spcBef>
              <a:spcAft>
                <a:spcPts val="600"/>
              </a:spcAft>
            </a:pPr>
            <a:r>
              <a:rPr lang="zh-CN" altLang="en-US" b="1" dirty="0" smtClean="0">
                <a:solidFill>
                  <a:srgbClr val="FF0000"/>
                </a:solidFill>
              </a:rPr>
              <a:t>蓝藻：</a:t>
            </a:r>
            <a:r>
              <a:rPr lang="zh-CN" altLang="en-US" b="1" dirty="0" smtClean="0"/>
              <a:t>含有叶绿素和藻蓝素。</a:t>
            </a:r>
          </a:p>
          <a:p>
            <a:pPr lvl="1" eaLnBrk="1" hangingPunct="1"/>
            <a:endParaRPr lang="en-US" altLang="zh-CN" b="1" dirty="0" smtClean="0"/>
          </a:p>
        </p:txBody>
      </p:sp>
      <p:pic>
        <p:nvPicPr>
          <p:cNvPr id="3" name="图片 2"/>
          <p:cNvPicPr>
            <a:picLocks noChangeAspect="1"/>
          </p:cNvPicPr>
          <p:nvPr/>
        </p:nvPicPr>
        <p:blipFill>
          <a:blip r:embed="rId2"/>
          <a:stretch>
            <a:fillRect/>
          </a:stretch>
        </p:blipFill>
        <p:spPr>
          <a:xfrm>
            <a:off x="1091207" y="4862827"/>
            <a:ext cx="2142308" cy="1427556"/>
          </a:xfrm>
          <a:prstGeom prst="rect">
            <a:avLst/>
          </a:prstGeom>
          <a:effectLst>
            <a:softEdge rad="127000"/>
          </a:effectLst>
        </p:spPr>
      </p:pic>
      <p:pic>
        <p:nvPicPr>
          <p:cNvPr id="4" name="图片 3"/>
          <p:cNvPicPr>
            <a:picLocks noChangeAspect="1"/>
          </p:cNvPicPr>
          <p:nvPr/>
        </p:nvPicPr>
        <p:blipFill>
          <a:blip r:embed="rId3"/>
          <a:stretch>
            <a:fillRect/>
          </a:stretch>
        </p:blipFill>
        <p:spPr>
          <a:xfrm>
            <a:off x="3203559" y="4802735"/>
            <a:ext cx="2041821" cy="1512168"/>
          </a:xfrm>
          <a:prstGeom prst="rect">
            <a:avLst/>
          </a:prstGeom>
          <a:effectLst>
            <a:softEdge rad="127000"/>
          </a:effectLst>
        </p:spPr>
      </p:pic>
      <p:pic>
        <p:nvPicPr>
          <p:cNvPr id="5" name="图片 4"/>
          <p:cNvPicPr>
            <a:picLocks noChangeAspect="1"/>
          </p:cNvPicPr>
          <p:nvPr/>
        </p:nvPicPr>
        <p:blipFill>
          <a:blip r:embed="rId4"/>
          <a:stretch>
            <a:fillRect/>
          </a:stretch>
        </p:blipFill>
        <p:spPr>
          <a:xfrm>
            <a:off x="6009830" y="4797152"/>
            <a:ext cx="2332745" cy="1512168"/>
          </a:xfrm>
          <a:prstGeom prst="rect">
            <a:avLst/>
          </a:prstGeom>
          <a:effectLst>
            <a:softEdge rad="63500"/>
          </a:effectLst>
        </p:spPr>
      </p:pic>
      <p:sp>
        <p:nvSpPr>
          <p:cNvPr id="6" name="矩形 5"/>
          <p:cNvSpPr/>
          <p:nvPr/>
        </p:nvSpPr>
        <p:spPr>
          <a:xfrm>
            <a:off x="2915816" y="6347318"/>
            <a:ext cx="700833" cy="400110"/>
          </a:xfrm>
          <a:prstGeom prst="rect">
            <a:avLst/>
          </a:prstGeom>
        </p:spPr>
        <p:txBody>
          <a:bodyPr wrap="none">
            <a:spAutoFit/>
          </a:bodyPr>
          <a:lstStyle/>
          <a:p>
            <a:r>
              <a:rPr lang="zh-CN" altLang="en-US" sz="2000" b="1" dirty="0"/>
              <a:t>细菌</a:t>
            </a:r>
            <a:endParaRPr lang="zh-CN" altLang="en-US" sz="2000" dirty="0"/>
          </a:p>
        </p:txBody>
      </p:sp>
      <p:sp>
        <p:nvSpPr>
          <p:cNvPr id="7" name="矩形 6"/>
          <p:cNvSpPr/>
          <p:nvPr/>
        </p:nvSpPr>
        <p:spPr>
          <a:xfrm>
            <a:off x="6804248" y="6290723"/>
            <a:ext cx="700833" cy="400110"/>
          </a:xfrm>
          <a:prstGeom prst="rect">
            <a:avLst/>
          </a:prstGeom>
        </p:spPr>
        <p:txBody>
          <a:bodyPr wrap="none">
            <a:spAutoFit/>
          </a:bodyPr>
          <a:lstStyle/>
          <a:p>
            <a:r>
              <a:rPr lang="zh-CN" altLang="en-US" sz="2000" b="1" dirty="0"/>
              <a:t>蓝藻</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diamond(in)">
                                      <p:cBhvr>
                                        <p:cTn id="7" dur="20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diamond(in)">
                                      <p:cBhvr>
                                        <p:cTn id="12" dur="2000"/>
                                        <p:tgtEl>
                                          <p:spTgt spid="18435">
                                            <p:txEl>
                                              <p:pRg st="1" end="1"/>
                                            </p:txEl>
                                          </p:spTgt>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animEffect transition="in" filter="diamond(in)">
                                      <p:cBhvr>
                                        <p:cTn id="15" dur="2000"/>
                                        <p:tgtEl>
                                          <p:spTgt spid="18435">
                                            <p:txEl>
                                              <p:pRg st="2" end="2"/>
                                            </p:txEl>
                                          </p:spTgt>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18435">
                                            <p:txEl>
                                              <p:pRg st="3" end="3"/>
                                            </p:txEl>
                                          </p:spTgt>
                                        </p:tgtEl>
                                        <p:attrNameLst>
                                          <p:attrName>style.visibility</p:attrName>
                                        </p:attrNameLst>
                                      </p:cBhvr>
                                      <p:to>
                                        <p:strVal val="visible"/>
                                      </p:to>
                                    </p:set>
                                    <p:animEffect transition="in" filter="diamond(in)">
                                      <p:cBhvr>
                                        <p:cTn id="18" dur="2000"/>
                                        <p:tgtEl>
                                          <p:spTgt spid="18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dirty="0" smtClean="0"/>
              <a:t>3. </a:t>
            </a:r>
            <a:r>
              <a:rPr lang="zh-CN" altLang="en-US" dirty="0" smtClean="0"/>
              <a:t>水与生物</a:t>
            </a:r>
          </a:p>
        </p:txBody>
      </p:sp>
      <p:sp>
        <p:nvSpPr>
          <p:cNvPr id="54275" name="Rectangle 3"/>
          <p:cNvSpPr>
            <a:spLocks noGrp="1" noChangeArrowheads="1"/>
          </p:cNvSpPr>
          <p:nvPr>
            <p:ph idx="1"/>
          </p:nvPr>
        </p:nvSpPr>
        <p:spPr/>
        <p:txBody>
          <a:bodyPr/>
          <a:lstStyle/>
          <a:p>
            <a:r>
              <a:rPr lang="zh-CN" altLang="en-US" smtClean="0"/>
              <a:t>水是生物有机体的重要组成成分：</a:t>
            </a:r>
          </a:p>
          <a:p>
            <a:pPr lvl="1"/>
            <a:r>
              <a:rPr lang="zh-CN" altLang="en-US" smtClean="0"/>
              <a:t>植物体：水分占体重</a:t>
            </a:r>
            <a:r>
              <a:rPr lang="en-US" altLang="zh-CN" smtClean="0"/>
              <a:t>60—80</a:t>
            </a:r>
            <a:r>
              <a:rPr lang="zh-CN" altLang="en-US" smtClean="0"/>
              <a:t>％</a:t>
            </a:r>
          </a:p>
          <a:p>
            <a:pPr lvl="1"/>
            <a:r>
              <a:rPr lang="zh-CN" altLang="en-US" smtClean="0"/>
              <a:t>动物体中含水量：</a:t>
            </a:r>
          </a:p>
          <a:p>
            <a:pPr lvl="2"/>
            <a:r>
              <a:rPr lang="zh-CN" altLang="en-US" smtClean="0"/>
              <a:t>鸟类为</a:t>
            </a:r>
            <a:r>
              <a:rPr lang="en-US" altLang="zh-CN" smtClean="0"/>
              <a:t>70</a:t>
            </a:r>
            <a:r>
              <a:rPr lang="zh-CN" altLang="en-US" smtClean="0"/>
              <a:t>％</a:t>
            </a:r>
          </a:p>
          <a:p>
            <a:pPr lvl="2"/>
            <a:r>
              <a:rPr lang="zh-CN" altLang="en-US" smtClean="0"/>
              <a:t>哺乳类约</a:t>
            </a:r>
            <a:r>
              <a:rPr lang="en-US" altLang="zh-CN" smtClean="0"/>
              <a:t>75</a:t>
            </a:r>
            <a:r>
              <a:rPr lang="zh-CN" altLang="en-US" smtClean="0"/>
              <a:t>％</a:t>
            </a:r>
          </a:p>
          <a:p>
            <a:pPr lvl="2"/>
            <a:r>
              <a:rPr lang="zh-CN" altLang="en-US" smtClean="0"/>
              <a:t>鱼类</a:t>
            </a:r>
            <a:r>
              <a:rPr lang="en-US" altLang="zh-CN" smtClean="0"/>
              <a:t>80—85</a:t>
            </a:r>
            <a:r>
              <a:rPr lang="zh-CN" altLang="en-US" smtClean="0"/>
              <a:t>％</a:t>
            </a:r>
          </a:p>
          <a:p>
            <a:pPr lvl="2"/>
            <a:r>
              <a:rPr lang="zh-CN" altLang="en-US" smtClean="0"/>
              <a:t>蝌蚪</a:t>
            </a:r>
            <a:r>
              <a:rPr lang="en-US" altLang="zh-CN" smtClean="0"/>
              <a:t>93</a:t>
            </a:r>
            <a:r>
              <a:rPr lang="zh-CN" altLang="en-US" smtClean="0"/>
              <a:t>％</a:t>
            </a:r>
          </a:p>
          <a:p>
            <a:pPr lvl="2"/>
            <a:r>
              <a:rPr lang="zh-CN" altLang="en-US" smtClean="0"/>
              <a:t>水母高达</a:t>
            </a:r>
            <a:r>
              <a:rPr lang="en-US" altLang="zh-CN" smtClean="0"/>
              <a:t>95</a:t>
            </a:r>
            <a:r>
              <a:rPr lang="zh-CN" altLang="en-US" smtClean="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zh-CN" altLang="en-US" smtClean="0"/>
              <a:t>水对植物的作用</a:t>
            </a:r>
          </a:p>
        </p:txBody>
      </p:sp>
      <p:sp>
        <p:nvSpPr>
          <p:cNvPr id="55299" name="Rectangle 3"/>
          <p:cNvSpPr>
            <a:spLocks noGrp="1" noChangeArrowheads="1"/>
          </p:cNvSpPr>
          <p:nvPr>
            <p:ph idx="1"/>
          </p:nvPr>
        </p:nvSpPr>
        <p:spPr/>
        <p:txBody>
          <a:bodyPr/>
          <a:lstStyle/>
          <a:p>
            <a:pPr>
              <a:spcBef>
                <a:spcPts val="1200"/>
              </a:spcBef>
              <a:spcAft>
                <a:spcPts val="600"/>
              </a:spcAft>
            </a:pPr>
            <a:r>
              <a:rPr lang="zh-CN" altLang="en-US" dirty="0" smtClean="0"/>
              <a:t>水作为原料直接参加绿色植物的光合作用。</a:t>
            </a:r>
          </a:p>
          <a:p>
            <a:pPr>
              <a:spcBef>
                <a:spcPts val="1200"/>
              </a:spcBef>
              <a:spcAft>
                <a:spcPts val="600"/>
              </a:spcAft>
            </a:pPr>
            <a:r>
              <a:rPr lang="zh-CN" altLang="en-US" dirty="0" smtClean="0"/>
              <a:t>氮、磷、钾等无机营养元素只有溶解于水中才能被植物吸收和利用。</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zh-CN" altLang="en-US" smtClean="0"/>
              <a:t>水对动物的作用</a:t>
            </a:r>
          </a:p>
        </p:txBody>
      </p:sp>
      <p:sp>
        <p:nvSpPr>
          <p:cNvPr id="56323" name="Rectangle 3"/>
          <p:cNvSpPr>
            <a:spLocks noGrp="1" noChangeArrowheads="1"/>
          </p:cNvSpPr>
          <p:nvPr>
            <p:ph idx="1"/>
          </p:nvPr>
        </p:nvSpPr>
        <p:spPr/>
        <p:txBody>
          <a:bodyPr/>
          <a:lstStyle/>
          <a:p>
            <a:pPr>
              <a:spcBef>
                <a:spcPts val="1200"/>
              </a:spcBef>
              <a:spcAft>
                <a:spcPts val="600"/>
              </a:spcAft>
            </a:pPr>
            <a:r>
              <a:rPr lang="zh-CN" altLang="en-US" dirty="0" smtClean="0"/>
              <a:t>动物食物的消化、营养物质在体内的循环、呼吸产物的排出都在水溶液状态下进行。</a:t>
            </a:r>
          </a:p>
          <a:p>
            <a:pPr>
              <a:spcBef>
                <a:spcPts val="1200"/>
              </a:spcBef>
              <a:spcAft>
                <a:spcPts val="600"/>
              </a:spcAft>
            </a:pPr>
            <a:r>
              <a:rPr lang="zh-CN" altLang="en-US" dirty="0" smtClean="0"/>
              <a:t>动物对干旱环境适应的方式也是多种多样的。（迁移 、夏眠 ）</a:t>
            </a:r>
          </a:p>
          <a:p>
            <a:endParaRPr lang="en-US" altLang="zh-CN" dirty="0"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zh-CN" dirty="0" smtClean="0"/>
              <a:t>4. </a:t>
            </a:r>
            <a:r>
              <a:rPr lang="zh-CN" altLang="en-US" dirty="0" smtClean="0"/>
              <a:t>空气与生物</a:t>
            </a:r>
          </a:p>
        </p:txBody>
      </p:sp>
      <p:sp>
        <p:nvSpPr>
          <p:cNvPr id="57347" name="Rectangle 3"/>
          <p:cNvSpPr>
            <a:spLocks noGrp="1" noChangeArrowheads="1"/>
          </p:cNvSpPr>
          <p:nvPr>
            <p:ph idx="1"/>
          </p:nvPr>
        </p:nvSpPr>
        <p:spPr/>
        <p:txBody>
          <a:bodyPr/>
          <a:lstStyle/>
          <a:p>
            <a:r>
              <a:rPr lang="zh-CN" altLang="en-US" smtClean="0"/>
              <a:t>空气对生物的影响包括：</a:t>
            </a:r>
          </a:p>
          <a:p>
            <a:pPr lvl="1"/>
            <a:r>
              <a:rPr lang="zh-CN" altLang="en-US" smtClean="0"/>
              <a:t>空气的化学成分对生物的影响</a:t>
            </a:r>
          </a:p>
          <a:p>
            <a:pPr lvl="1"/>
            <a:r>
              <a:rPr lang="zh-CN" altLang="en-US" smtClean="0"/>
              <a:t>空气运动对生物的影响</a:t>
            </a:r>
          </a:p>
          <a:p>
            <a:endParaRPr lang="en-US" altLang="zh-CN" smtClean="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sz="4000" b="1" smtClean="0"/>
              <a:t>空气的化学成分对生物的影响</a:t>
            </a:r>
          </a:p>
        </p:txBody>
      </p:sp>
      <p:sp>
        <p:nvSpPr>
          <p:cNvPr id="58371" name="Rectangle 3"/>
          <p:cNvSpPr>
            <a:spLocks noGrp="1" noChangeArrowheads="1"/>
          </p:cNvSpPr>
          <p:nvPr>
            <p:ph idx="1"/>
          </p:nvPr>
        </p:nvSpPr>
        <p:spPr/>
        <p:txBody>
          <a:bodyPr/>
          <a:lstStyle/>
          <a:p>
            <a:pPr eaLnBrk="1" hangingPunct="1">
              <a:lnSpc>
                <a:spcPct val="80000"/>
              </a:lnSpc>
              <a:spcBef>
                <a:spcPts val="1800"/>
              </a:spcBef>
              <a:spcAft>
                <a:spcPts val="1200"/>
              </a:spcAft>
            </a:pPr>
            <a:r>
              <a:rPr lang="zh-CN" altLang="en-US" sz="2800" b="1" dirty="0" smtClean="0">
                <a:solidFill>
                  <a:srgbClr val="FF3300"/>
                </a:solidFill>
              </a:rPr>
              <a:t>氧</a:t>
            </a:r>
            <a:r>
              <a:rPr lang="en-US" altLang="zh-CN" sz="2800" b="1" dirty="0" smtClean="0">
                <a:solidFill>
                  <a:srgbClr val="FF3300"/>
                </a:solidFill>
              </a:rPr>
              <a:t>:  </a:t>
            </a:r>
            <a:r>
              <a:rPr lang="zh-CN" altLang="en-US" sz="2800" b="1" dirty="0" smtClean="0"/>
              <a:t>是动植物呼吸作用所必需的物质。生物借助于吸收氧气分解有机化合物，取得所需要的热能。</a:t>
            </a:r>
          </a:p>
          <a:p>
            <a:pPr eaLnBrk="1" hangingPunct="1">
              <a:lnSpc>
                <a:spcPct val="80000"/>
              </a:lnSpc>
              <a:spcBef>
                <a:spcPts val="1800"/>
              </a:spcBef>
              <a:spcAft>
                <a:spcPts val="1200"/>
              </a:spcAft>
            </a:pPr>
            <a:r>
              <a:rPr lang="zh-CN" altLang="en-US" sz="2800" b="1" dirty="0" smtClean="0">
                <a:solidFill>
                  <a:srgbClr val="FF3300"/>
                </a:solidFill>
              </a:rPr>
              <a:t>二氧化碳</a:t>
            </a:r>
            <a:r>
              <a:rPr lang="en-US" altLang="zh-CN" sz="2800" b="1" dirty="0" smtClean="0">
                <a:solidFill>
                  <a:srgbClr val="FF3300"/>
                </a:solidFill>
              </a:rPr>
              <a:t>: </a:t>
            </a:r>
            <a:r>
              <a:rPr lang="zh-CN" altLang="en-US" sz="2800" b="1" dirty="0" smtClean="0"/>
              <a:t>是植物光合作用的原料之一，其浓度高低对光合作用强度产生明显影响。在一定范围内，强光下光合作用强度随</a:t>
            </a:r>
            <a:r>
              <a:rPr lang="en-US" altLang="zh-CN" sz="2800" b="1" dirty="0" smtClean="0"/>
              <a:t>CO</a:t>
            </a:r>
            <a:r>
              <a:rPr lang="en-US" altLang="zh-CN" sz="2800" b="1" baseline="-25000" dirty="0" smtClean="0"/>
              <a:t>2</a:t>
            </a:r>
            <a:r>
              <a:rPr lang="zh-CN" altLang="en-US" sz="2800" b="1" dirty="0" smtClean="0"/>
              <a:t>浓度增加而增加；但当</a:t>
            </a:r>
            <a:r>
              <a:rPr lang="en-US" altLang="zh-CN" sz="2800" b="1" dirty="0" smtClean="0"/>
              <a:t>CO</a:t>
            </a:r>
            <a:r>
              <a:rPr lang="en-US" altLang="zh-CN" baseline="-25000" dirty="0"/>
              <a:t>2</a:t>
            </a:r>
            <a:r>
              <a:rPr lang="zh-CN" altLang="en-US" sz="2800" b="1" dirty="0" smtClean="0"/>
              <a:t>浓度继续增加，便成为限制因素了。</a:t>
            </a:r>
          </a:p>
          <a:p>
            <a:pPr eaLnBrk="1" hangingPunct="1">
              <a:lnSpc>
                <a:spcPct val="80000"/>
              </a:lnSpc>
              <a:spcBef>
                <a:spcPts val="1800"/>
              </a:spcBef>
              <a:spcAft>
                <a:spcPts val="1200"/>
              </a:spcAft>
            </a:pPr>
            <a:r>
              <a:rPr lang="zh-CN" altLang="en-US" sz="2800" b="1" dirty="0" smtClean="0">
                <a:solidFill>
                  <a:srgbClr val="FF3300"/>
                </a:solidFill>
              </a:rPr>
              <a:t>人类活动排放到大气中的有害物质</a:t>
            </a:r>
            <a:r>
              <a:rPr lang="en-US" altLang="zh-CN" sz="2800" b="1" dirty="0" smtClean="0">
                <a:solidFill>
                  <a:srgbClr val="FF3300"/>
                </a:solidFill>
              </a:rPr>
              <a:t>: </a:t>
            </a:r>
            <a:r>
              <a:rPr lang="zh-CN" altLang="en-US" sz="2800" b="1" dirty="0" smtClean="0"/>
              <a:t>如硫化物、氟化物、氯化物、氮氧化物等。当其浓度超过一定限度时，就对生物有机体造成危害。</a:t>
            </a:r>
            <a:endParaRPr lang="zh-CN" altLang="en-US" sz="2800" dirty="0"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sz="4000" b="1" smtClean="0"/>
              <a:t>风对植物的影响</a:t>
            </a:r>
          </a:p>
        </p:txBody>
      </p:sp>
      <p:sp>
        <p:nvSpPr>
          <p:cNvPr id="59395" name="Rectangle 3"/>
          <p:cNvSpPr>
            <a:spLocks noGrp="1" noChangeArrowheads="1"/>
          </p:cNvSpPr>
          <p:nvPr>
            <p:ph idx="1"/>
          </p:nvPr>
        </p:nvSpPr>
        <p:spPr/>
        <p:txBody>
          <a:bodyPr/>
          <a:lstStyle/>
          <a:p>
            <a:pPr eaLnBrk="1" hangingPunct="1">
              <a:lnSpc>
                <a:spcPct val="80000"/>
              </a:lnSpc>
              <a:spcBef>
                <a:spcPts val="1200"/>
              </a:spcBef>
              <a:spcAft>
                <a:spcPts val="600"/>
              </a:spcAft>
            </a:pPr>
            <a:r>
              <a:rPr lang="zh-CN" altLang="en-US" sz="2800" b="1" dirty="0" smtClean="0">
                <a:solidFill>
                  <a:schemeClr val="hlink"/>
                </a:solidFill>
              </a:rPr>
              <a:t>有益影响：</a:t>
            </a:r>
            <a:r>
              <a:rPr lang="zh-CN" altLang="en-US" sz="2800" b="1" dirty="0" smtClean="0"/>
              <a:t>植物孢子、花粉、种子和果实传播的动力。 </a:t>
            </a:r>
          </a:p>
          <a:p>
            <a:pPr eaLnBrk="1" hangingPunct="1">
              <a:lnSpc>
                <a:spcPct val="80000"/>
              </a:lnSpc>
              <a:spcBef>
                <a:spcPts val="1200"/>
              </a:spcBef>
              <a:spcAft>
                <a:spcPts val="600"/>
              </a:spcAft>
            </a:pPr>
            <a:r>
              <a:rPr lang="zh-CN" altLang="en-US" sz="2800" b="1" dirty="0" smtClean="0">
                <a:solidFill>
                  <a:srgbClr val="FF0000"/>
                </a:solidFill>
              </a:rPr>
              <a:t>有害影响：</a:t>
            </a:r>
            <a:r>
              <a:rPr lang="zh-CN" altLang="en-US" sz="2800" b="1" dirty="0" smtClean="0"/>
              <a:t>主要是使植物变形。</a:t>
            </a:r>
          </a:p>
          <a:p>
            <a:pPr lvl="1" eaLnBrk="1" hangingPunct="1">
              <a:lnSpc>
                <a:spcPct val="80000"/>
              </a:lnSpc>
              <a:spcBef>
                <a:spcPts val="1200"/>
              </a:spcBef>
              <a:spcAft>
                <a:spcPts val="600"/>
              </a:spcAft>
            </a:pPr>
            <a:r>
              <a:rPr lang="zh-CN" altLang="en-US" sz="2400" b="1" dirty="0" smtClean="0">
                <a:solidFill>
                  <a:srgbClr val="0033CC"/>
                </a:solidFill>
              </a:rPr>
              <a:t>“旗形树冠”：</a:t>
            </a:r>
            <a:r>
              <a:rPr lang="zh-CN" altLang="en-US" sz="2400" b="1" dirty="0" smtClean="0"/>
              <a:t>在干风的作用下，植物体向风一侧蒸腾大量水分，使体内水分平衡受到破坏，叶片萎蔫，枝条枯死，形成不对称的</a:t>
            </a:r>
            <a:r>
              <a:rPr lang="zh-CN" altLang="en-US" sz="2400" b="1" dirty="0" smtClean="0">
                <a:solidFill>
                  <a:schemeClr val="tx2"/>
                </a:solidFill>
              </a:rPr>
              <a:t>“旗形树冠”，</a:t>
            </a:r>
            <a:r>
              <a:rPr lang="zh-CN" altLang="en-US" sz="2400" b="1" dirty="0" smtClean="0"/>
              <a:t>或使树干弯曲。这种现象在海滨、山区森林上限等地方比较常见。</a:t>
            </a:r>
          </a:p>
          <a:p>
            <a:pPr lvl="1" eaLnBrk="1" hangingPunct="1">
              <a:lnSpc>
                <a:spcPct val="80000"/>
              </a:lnSpc>
              <a:spcBef>
                <a:spcPts val="1200"/>
              </a:spcBef>
              <a:spcAft>
                <a:spcPts val="600"/>
              </a:spcAft>
            </a:pPr>
            <a:r>
              <a:rPr lang="zh-CN" altLang="en-US" sz="2400" b="1" dirty="0" smtClean="0">
                <a:solidFill>
                  <a:srgbClr val="0033CC"/>
                </a:solidFill>
              </a:rPr>
              <a:t>“风倒”和“风折”</a:t>
            </a:r>
            <a:r>
              <a:rPr lang="zh-CN" altLang="en-US" sz="2400" b="1" dirty="0" smtClean="0">
                <a:solidFill>
                  <a:schemeClr val="tx2"/>
                </a:solidFill>
              </a:rPr>
              <a:t>：</a:t>
            </a:r>
            <a:r>
              <a:rPr lang="zh-CN" altLang="en-US" sz="2400" b="1" dirty="0" smtClean="0"/>
              <a:t>强风引起的植物倒伏和折断现象。我国东南沿海地区每年夏秋季节受强台风袭击的地方，经济植物香蕉、甘蔗、橡胶等受害严重，作物也常因刮风倒伏造成减产。</a:t>
            </a:r>
            <a:endParaRPr lang="zh-CN" altLang="en-US" sz="2400" dirty="0" smtClean="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z="4000" b="1" smtClean="0"/>
              <a:t>风对动物的影响</a:t>
            </a:r>
          </a:p>
        </p:txBody>
      </p:sp>
      <p:sp>
        <p:nvSpPr>
          <p:cNvPr id="60419" name="Rectangle 3"/>
          <p:cNvSpPr>
            <a:spLocks noGrp="1" noChangeArrowheads="1"/>
          </p:cNvSpPr>
          <p:nvPr>
            <p:ph idx="1"/>
          </p:nvPr>
        </p:nvSpPr>
        <p:spPr/>
        <p:txBody>
          <a:bodyPr/>
          <a:lstStyle/>
          <a:p>
            <a:pPr eaLnBrk="1" hangingPunct="1"/>
            <a:r>
              <a:rPr lang="zh-CN" altLang="en-US" sz="2800" b="1" dirty="0" smtClean="0"/>
              <a:t>主要是影响动物的行为活动和形态构造。</a:t>
            </a:r>
          </a:p>
          <a:p>
            <a:pPr eaLnBrk="1" hangingPunct="1"/>
            <a:r>
              <a:rPr lang="zh-CN" altLang="en-US" sz="2800" b="1" dirty="0" smtClean="0"/>
              <a:t>对动物行为的影响：如随风带来的气味常是许多嗅觉灵敏的哺乳动物寻找食物和回避敌害时定位的重要因素，所以食肉兽类在搜索捕获物时，通常是</a:t>
            </a:r>
            <a:r>
              <a:rPr lang="zh-CN" altLang="en-US" sz="2800" b="1" dirty="0" smtClean="0">
                <a:solidFill>
                  <a:srgbClr val="0033CC"/>
                </a:solidFill>
              </a:rPr>
              <a:t>迎风行动</a:t>
            </a:r>
            <a:r>
              <a:rPr lang="zh-CN" altLang="en-US" sz="2800" b="1" dirty="0" smtClean="0"/>
              <a:t>。</a:t>
            </a:r>
          </a:p>
          <a:p>
            <a:pPr eaLnBrk="1" hangingPunct="1"/>
            <a:r>
              <a:rPr lang="zh-CN" altLang="en-US" sz="2800" b="1" dirty="0" smtClean="0"/>
              <a:t>对动物形态构造的影响：在海洋沿岸、岛屿和高山上风力强劲的地方，有翅昆虫很少，而无翅昆虫占绝大多数。这是风</a:t>
            </a:r>
            <a:r>
              <a:rPr lang="zh-CN" altLang="en-US" sz="2800" b="1" dirty="0" smtClean="0">
                <a:solidFill>
                  <a:schemeClr val="tx2"/>
                </a:solidFill>
              </a:rPr>
              <a:t>对</a:t>
            </a:r>
            <a:r>
              <a:rPr lang="zh-CN" altLang="en-US" sz="2800" b="1" dirty="0" smtClean="0">
                <a:solidFill>
                  <a:srgbClr val="0033CC"/>
                </a:solidFill>
              </a:rPr>
              <a:t>动物的形态构造</a:t>
            </a:r>
            <a:r>
              <a:rPr lang="zh-CN" altLang="en-US" sz="2800" b="1" dirty="0" smtClean="0"/>
              <a:t>发生的影响。</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b="1" dirty="0" smtClean="0">
                <a:ea typeface="黑体" panose="02010609060101010101" pitchFamily="49" charset="-122"/>
              </a:rPr>
              <a:t>5.</a:t>
            </a:r>
            <a:r>
              <a:rPr lang="zh-CN" altLang="en-US" b="1" dirty="0" smtClean="0">
                <a:ea typeface="黑体" panose="02010609060101010101" pitchFamily="49" charset="-122"/>
              </a:rPr>
              <a:t>土壤与生物</a:t>
            </a:r>
          </a:p>
        </p:txBody>
      </p:sp>
      <p:sp>
        <p:nvSpPr>
          <p:cNvPr id="61443" name="Rectangle 3"/>
          <p:cNvSpPr>
            <a:spLocks noGrp="1" noChangeArrowheads="1"/>
          </p:cNvSpPr>
          <p:nvPr>
            <p:ph idx="1"/>
          </p:nvPr>
        </p:nvSpPr>
        <p:spPr/>
        <p:txBody>
          <a:bodyPr/>
          <a:lstStyle/>
          <a:p>
            <a:pPr eaLnBrk="1" hangingPunct="1">
              <a:lnSpc>
                <a:spcPct val="90000"/>
              </a:lnSpc>
              <a:buFont typeface="Wingdings" panose="05000000000000000000" pitchFamily="2" charset="2"/>
              <a:buChar char="Ø"/>
            </a:pPr>
            <a:r>
              <a:rPr lang="zh-CN" altLang="en-US" sz="2800" b="1" smtClean="0">
                <a:solidFill>
                  <a:srgbClr val="FF3300"/>
                </a:solidFill>
              </a:rPr>
              <a:t>土壤是植物生长发育的基地</a:t>
            </a:r>
            <a:r>
              <a:rPr lang="zh-CN" altLang="en-US" sz="2800" b="1" smtClean="0"/>
              <a:t>，具有供给和调节植物生活中所需要的水分、养料、空气和温度等条件的能力。</a:t>
            </a:r>
          </a:p>
          <a:p>
            <a:pPr eaLnBrk="1" hangingPunct="1">
              <a:lnSpc>
                <a:spcPct val="90000"/>
              </a:lnSpc>
              <a:buFont typeface="Wingdings" panose="05000000000000000000" pitchFamily="2" charset="2"/>
              <a:buChar char="Ø"/>
            </a:pPr>
            <a:r>
              <a:rPr lang="zh-CN" altLang="en-US" sz="2800" b="1" smtClean="0"/>
              <a:t>土壤的物理性质和化学性质对植物有明显影响：</a:t>
            </a:r>
            <a:endParaRPr lang="zh-CN" altLang="en-US" sz="2800" b="1" smtClean="0">
              <a:solidFill>
                <a:srgbClr val="FF3300"/>
              </a:solidFill>
            </a:endParaRPr>
          </a:p>
          <a:p>
            <a:pPr lvl="1" eaLnBrk="1" hangingPunct="1">
              <a:lnSpc>
                <a:spcPct val="90000"/>
              </a:lnSpc>
            </a:pPr>
            <a:r>
              <a:rPr lang="zh-CN" altLang="en-US" sz="2400" b="1" smtClean="0">
                <a:solidFill>
                  <a:srgbClr val="FF3300"/>
                </a:solidFill>
              </a:rPr>
              <a:t>土壤的酸碱度</a:t>
            </a:r>
            <a:r>
              <a:rPr lang="zh-CN" altLang="en-US" sz="2400" b="1" smtClean="0"/>
              <a:t>（</a:t>
            </a:r>
            <a:r>
              <a:rPr lang="en-US" altLang="zh-CN" sz="2400" b="1" smtClean="0"/>
              <a:t>pH</a:t>
            </a:r>
            <a:r>
              <a:rPr lang="zh-CN" altLang="en-US" sz="2400" b="1" smtClean="0"/>
              <a:t>）：直接或间接影响植物种子的萌发和对矿质盐类的吸收。</a:t>
            </a:r>
          </a:p>
          <a:p>
            <a:pPr lvl="1" eaLnBrk="1" hangingPunct="1">
              <a:lnSpc>
                <a:spcPct val="90000"/>
              </a:lnSpc>
            </a:pPr>
            <a:r>
              <a:rPr lang="zh-CN" altLang="en-US" sz="2400" b="1" smtClean="0">
                <a:solidFill>
                  <a:srgbClr val="FF3300"/>
                </a:solidFill>
              </a:rPr>
              <a:t>土壤中易溶性盐类</a:t>
            </a:r>
            <a:r>
              <a:rPr lang="zh-CN" altLang="en-US" sz="2400" b="1" smtClean="0"/>
              <a:t>（</a:t>
            </a:r>
            <a:r>
              <a:rPr lang="en-US" altLang="zh-CN" sz="2400" b="1" smtClean="0"/>
              <a:t>NaCl</a:t>
            </a:r>
            <a:r>
              <a:rPr lang="zh-CN" altLang="en-US" sz="2400" b="1" smtClean="0"/>
              <a:t>、</a:t>
            </a:r>
            <a:r>
              <a:rPr lang="en-US" altLang="zh-CN" sz="2400" b="1" smtClean="0"/>
              <a:t>Na</a:t>
            </a:r>
            <a:r>
              <a:rPr lang="en-US" altLang="zh-CN" sz="2400" b="1" baseline="-25000" smtClean="0"/>
              <a:t>2</a:t>
            </a:r>
            <a:r>
              <a:rPr lang="en-US" altLang="zh-CN" sz="2400" b="1" smtClean="0"/>
              <a:t>SO</a:t>
            </a:r>
            <a:r>
              <a:rPr lang="en-US" altLang="zh-CN" sz="2400" b="1" baseline="-25000" smtClean="0"/>
              <a:t>4</a:t>
            </a:r>
            <a:r>
              <a:rPr lang="zh-CN" altLang="en-US" sz="2400" b="1" smtClean="0"/>
              <a:t>，</a:t>
            </a:r>
            <a:r>
              <a:rPr lang="en-US" altLang="zh-CN" sz="2400" b="1" smtClean="0"/>
              <a:t>NaHCO</a:t>
            </a:r>
            <a:r>
              <a:rPr lang="en-US" altLang="zh-CN" sz="2400" b="1" baseline="-25000" smtClean="0"/>
              <a:t>3</a:t>
            </a:r>
            <a:r>
              <a:rPr lang="zh-CN" altLang="en-US" sz="2400" b="1" smtClean="0"/>
              <a:t>和</a:t>
            </a:r>
            <a:r>
              <a:rPr lang="en-US" altLang="zh-CN" sz="2400" b="1" smtClean="0"/>
              <a:t>Na</a:t>
            </a:r>
            <a:r>
              <a:rPr lang="en-US" altLang="zh-CN" sz="2400" b="1" baseline="-25000" smtClean="0"/>
              <a:t>2</a:t>
            </a:r>
            <a:r>
              <a:rPr lang="en-US" altLang="zh-CN" sz="2400" b="1" smtClean="0"/>
              <a:t>CO</a:t>
            </a:r>
            <a:r>
              <a:rPr lang="en-US" altLang="zh-CN" sz="2400" b="1" baseline="-25000" smtClean="0"/>
              <a:t>3</a:t>
            </a:r>
            <a:r>
              <a:rPr lang="zh-CN" altLang="en-US" sz="2400" b="1" smtClean="0"/>
              <a:t>）：含量过高时，形成盐渍化。溶液浓度高，造成生理性干旱，限制了一般植物的生长。</a:t>
            </a:r>
          </a:p>
          <a:p>
            <a:pPr lvl="1" eaLnBrk="1" hangingPunct="1">
              <a:lnSpc>
                <a:spcPct val="90000"/>
              </a:lnSpc>
            </a:pPr>
            <a:r>
              <a:rPr lang="zh-CN" altLang="en-US" sz="2400" b="1" smtClean="0"/>
              <a:t>土壤和其他陆地基质还影响动物的生存与特征。</a:t>
            </a:r>
          </a:p>
          <a:p>
            <a:pPr eaLnBrk="1" hangingPunct="1">
              <a:lnSpc>
                <a:spcPct val="90000"/>
              </a:lnSpc>
            </a:pPr>
            <a:endParaRPr lang="en-US" altLang="zh-CN" sz="2800"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b="1" dirty="0" smtClean="0">
                <a:ea typeface="黑体" panose="02010609060101010101" pitchFamily="49" charset="-122"/>
              </a:rPr>
              <a:t>6. </a:t>
            </a:r>
            <a:r>
              <a:rPr lang="zh-CN" altLang="en-US" b="1" dirty="0" smtClean="0">
                <a:ea typeface="黑体" panose="02010609060101010101" pitchFamily="49" charset="-122"/>
              </a:rPr>
              <a:t>生物之间的关系</a:t>
            </a:r>
          </a:p>
        </p:txBody>
      </p:sp>
      <p:sp>
        <p:nvSpPr>
          <p:cNvPr id="62467" name="Rectangle 3"/>
          <p:cNvSpPr>
            <a:spLocks noGrp="1" noChangeArrowheads="1"/>
          </p:cNvSpPr>
          <p:nvPr>
            <p:ph idx="1"/>
          </p:nvPr>
        </p:nvSpPr>
        <p:spPr/>
        <p:txBody>
          <a:bodyPr/>
          <a:lstStyle/>
          <a:p>
            <a:pPr algn="just" eaLnBrk="1" hangingPunct="1"/>
            <a:r>
              <a:rPr lang="zh-CN" altLang="en-US" sz="2800" b="1" dirty="0" smtClean="0"/>
              <a:t>主要的六种形式：</a:t>
            </a:r>
          </a:p>
          <a:p>
            <a:pPr lvl="1" algn="just" eaLnBrk="1" hangingPunct="1"/>
            <a:r>
              <a:rPr lang="zh-CN" altLang="en-US" b="1" dirty="0" smtClean="0">
                <a:solidFill>
                  <a:schemeClr val="hlink"/>
                </a:solidFill>
              </a:rPr>
              <a:t>竞争</a:t>
            </a:r>
            <a:endParaRPr lang="en-US" altLang="zh-CN" b="1" dirty="0" smtClean="0">
              <a:solidFill>
                <a:schemeClr val="hlink"/>
              </a:solidFill>
            </a:endParaRPr>
          </a:p>
          <a:p>
            <a:pPr lvl="1" algn="just" eaLnBrk="1" hangingPunct="1"/>
            <a:r>
              <a:rPr lang="zh-CN" altLang="en-US" dirty="0" smtClean="0">
                <a:solidFill>
                  <a:schemeClr val="hlink"/>
                </a:solidFill>
              </a:rPr>
              <a:t>寄生</a:t>
            </a:r>
            <a:endParaRPr lang="en-US" altLang="zh-CN" dirty="0" smtClean="0">
              <a:solidFill>
                <a:schemeClr val="hlink"/>
              </a:solidFill>
            </a:endParaRPr>
          </a:p>
          <a:p>
            <a:pPr lvl="1" algn="just" eaLnBrk="1" hangingPunct="1"/>
            <a:r>
              <a:rPr lang="zh-CN" altLang="en-US" b="1" dirty="0" smtClean="0">
                <a:solidFill>
                  <a:schemeClr val="hlink"/>
                </a:solidFill>
              </a:rPr>
              <a:t>捕食</a:t>
            </a:r>
            <a:endParaRPr lang="en-US" altLang="zh-CN" b="1" dirty="0" smtClean="0">
              <a:solidFill>
                <a:schemeClr val="hlink"/>
              </a:solidFill>
            </a:endParaRPr>
          </a:p>
          <a:p>
            <a:pPr lvl="1" algn="just" eaLnBrk="1" hangingPunct="1"/>
            <a:r>
              <a:rPr lang="zh-CN" altLang="en-US" dirty="0" smtClean="0">
                <a:solidFill>
                  <a:schemeClr val="hlink"/>
                </a:solidFill>
              </a:rPr>
              <a:t>原始合作与互利共生</a:t>
            </a:r>
            <a:endParaRPr lang="zh-CN" altLang="en-US" dirty="0"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dirty="0" smtClean="0">
                <a:solidFill>
                  <a:schemeClr val="hlink"/>
                </a:solidFill>
              </a:rPr>
              <a:t>①竞争</a:t>
            </a:r>
            <a:endParaRPr lang="zh-CN" altLang="en-US" b="1" dirty="0" smtClean="0">
              <a:ea typeface="黑体" panose="02010609060101010101" pitchFamily="49" charset="-122"/>
            </a:endParaRPr>
          </a:p>
        </p:txBody>
      </p:sp>
      <p:sp>
        <p:nvSpPr>
          <p:cNvPr id="63491" name="Rectangle 3"/>
          <p:cNvSpPr>
            <a:spLocks noGrp="1" noChangeArrowheads="1"/>
          </p:cNvSpPr>
          <p:nvPr>
            <p:ph idx="1"/>
          </p:nvPr>
        </p:nvSpPr>
        <p:spPr/>
        <p:txBody>
          <a:bodyPr/>
          <a:lstStyle/>
          <a:p>
            <a:pPr eaLnBrk="1" hangingPunct="1">
              <a:lnSpc>
                <a:spcPct val="80000"/>
              </a:lnSpc>
              <a:spcBef>
                <a:spcPts val="1200"/>
              </a:spcBef>
              <a:spcAft>
                <a:spcPts val="1200"/>
              </a:spcAft>
            </a:pPr>
            <a:r>
              <a:rPr lang="zh-CN" altLang="en-US" sz="2400" b="1" dirty="0" smtClean="0"/>
              <a:t>对于食物、生存空间和其他条件具有相似要求的不同物种，为了生存相互间都力求抑制对方，从而给双方都带来不利影响。</a:t>
            </a:r>
            <a:endParaRPr lang="en-US" altLang="zh-CN" sz="2400" b="1" dirty="0" smtClean="0"/>
          </a:p>
          <a:p>
            <a:pPr eaLnBrk="1" hangingPunct="1">
              <a:lnSpc>
                <a:spcPct val="80000"/>
              </a:lnSpc>
              <a:spcBef>
                <a:spcPts val="1200"/>
              </a:spcBef>
              <a:spcAft>
                <a:spcPts val="1200"/>
              </a:spcAft>
            </a:pPr>
            <a:r>
              <a:rPr lang="zh-CN" altLang="en-US" sz="2400" b="1" dirty="0" smtClean="0"/>
              <a:t>竞争可分为：</a:t>
            </a:r>
            <a:endParaRPr lang="en-US" altLang="zh-CN" sz="2400" b="1" dirty="0" smtClean="0"/>
          </a:p>
          <a:p>
            <a:pPr lvl="1" eaLnBrk="1" hangingPunct="1">
              <a:lnSpc>
                <a:spcPct val="80000"/>
              </a:lnSpc>
              <a:spcBef>
                <a:spcPts val="1200"/>
              </a:spcBef>
              <a:spcAft>
                <a:spcPts val="1200"/>
              </a:spcAft>
            </a:pPr>
            <a:r>
              <a:rPr lang="zh-CN" altLang="en-US" sz="2000" b="1" dirty="0" smtClean="0"/>
              <a:t>种内竞争</a:t>
            </a:r>
            <a:endParaRPr lang="en-US" altLang="zh-CN" sz="2000" b="1" dirty="0" smtClean="0"/>
          </a:p>
          <a:p>
            <a:pPr lvl="1" eaLnBrk="1" hangingPunct="1">
              <a:lnSpc>
                <a:spcPct val="80000"/>
              </a:lnSpc>
              <a:spcBef>
                <a:spcPts val="1200"/>
              </a:spcBef>
              <a:spcAft>
                <a:spcPts val="1200"/>
              </a:spcAft>
            </a:pPr>
            <a:r>
              <a:rPr lang="zh-CN" altLang="en-US" sz="2000" b="1" dirty="0" smtClean="0"/>
              <a:t>种间竞争</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Grp="1" noChangeArrowheads="1"/>
          </p:cNvSpPr>
          <p:nvPr>
            <p:ph type="title"/>
          </p:nvPr>
        </p:nvSpPr>
        <p:spPr>
          <a:noFill/>
        </p:spPr>
        <p:txBody>
          <a:bodyPr/>
          <a:lstStyle/>
          <a:p>
            <a:pPr eaLnBrk="1" hangingPunct="1"/>
            <a:r>
              <a:rPr lang="en-US" altLang="zh-CN" dirty="0" smtClean="0">
                <a:latin typeface="宋体" panose="02010600030101010101" pitchFamily="2" charset="-122"/>
              </a:rPr>
              <a:t>8.1.2 </a:t>
            </a:r>
            <a:r>
              <a:rPr lang="zh-CN" altLang="en-US" b="1" dirty="0" smtClean="0">
                <a:latin typeface="宋体" panose="02010600030101010101" pitchFamily="2" charset="-122"/>
              </a:rPr>
              <a:t>原生生物界</a:t>
            </a:r>
          </a:p>
        </p:txBody>
      </p:sp>
      <p:sp>
        <p:nvSpPr>
          <p:cNvPr id="14339" name="Rectangle 3"/>
          <p:cNvSpPr>
            <a:spLocks noGrp="1" noChangeArrowheads="1"/>
          </p:cNvSpPr>
          <p:nvPr>
            <p:ph idx="1"/>
          </p:nvPr>
        </p:nvSpPr>
        <p:spPr/>
        <p:txBody>
          <a:bodyPr/>
          <a:lstStyle/>
          <a:p>
            <a:pPr eaLnBrk="1" hangingPunct="1"/>
            <a:r>
              <a:rPr lang="zh-CN" altLang="en-US" sz="2800" b="1" dirty="0" smtClean="0"/>
              <a:t>由原核生物进化而来的微生物，</a:t>
            </a:r>
            <a:r>
              <a:rPr lang="zh-CN" altLang="en-US" sz="2800" b="1" dirty="0" smtClean="0">
                <a:solidFill>
                  <a:srgbClr val="0033CC"/>
                </a:solidFill>
              </a:rPr>
              <a:t>以单细胞为主，部分为群体</a:t>
            </a:r>
            <a:r>
              <a:rPr lang="zh-CN" altLang="en-US" sz="2800" b="1" dirty="0" smtClean="0"/>
              <a:t>。</a:t>
            </a:r>
          </a:p>
          <a:p>
            <a:pPr eaLnBrk="1" hangingPunct="1"/>
            <a:r>
              <a:rPr lang="zh-CN" altLang="en-US" sz="2800" b="0" dirty="0" smtClean="0">
                <a:solidFill>
                  <a:srgbClr val="0033CC"/>
                </a:solidFill>
                <a:latin typeface="黑体" panose="02010609060101010101" pitchFamily="49" charset="-122"/>
                <a:ea typeface="黑体" panose="02010609060101010101" pitchFamily="49" charset="-122"/>
              </a:rPr>
              <a:t>特征</a:t>
            </a:r>
            <a:r>
              <a:rPr lang="zh-CN" altLang="en-US" sz="2800" b="1" dirty="0" smtClean="0">
                <a:solidFill>
                  <a:srgbClr val="3366FF"/>
                </a:solidFill>
              </a:rPr>
              <a:t>：</a:t>
            </a:r>
            <a:r>
              <a:rPr lang="zh-CN" altLang="en-US" sz="2800" b="1" dirty="0" smtClean="0"/>
              <a:t>细胞内包含由核膜包围起来的</a:t>
            </a:r>
            <a:r>
              <a:rPr lang="zh-CN" altLang="en-US" b="1" dirty="0" smtClean="0">
                <a:solidFill>
                  <a:srgbClr val="FF0000"/>
                </a:solidFill>
              </a:rPr>
              <a:t>细胞核</a:t>
            </a:r>
            <a:r>
              <a:rPr lang="zh-CN" altLang="en-US" sz="2800" b="1" dirty="0" smtClean="0"/>
              <a:t>，属于真核生物。</a:t>
            </a:r>
          </a:p>
          <a:p>
            <a:pPr lvl="1" eaLnBrk="1" hangingPunct="1"/>
            <a:r>
              <a:rPr lang="zh-CN" altLang="en-US" sz="2400" b="1" dirty="0" smtClean="0"/>
              <a:t>部分细胞内含有叶绿素和其他色素，可进行光合作用，属</a:t>
            </a:r>
            <a:r>
              <a:rPr lang="zh-CN" altLang="en-US" sz="2400" b="1" dirty="0" smtClean="0">
                <a:solidFill>
                  <a:srgbClr val="FF0000"/>
                </a:solidFill>
              </a:rPr>
              <a:t>自养生物</a:t>
            </a:r>
            <a:r>
              <a:rPr lang="zh-CN" altLang="en-US" sz="2400" b="1" dirty="0" smtClean="0"/>
              <a:t>（裸藻、金藻、甲藻等）；</a:t>
            </a:r>
          </a:p>
          <a:p>
            <a:pPr lvl="1" eaLnBrk="1" hangingPunct="1"/>
            <a:r>
              <a:rPr lang="zh-CN" altLang="en-US" sz="2400" b="1" dirty="0" smtClean="0"/>
              <a:t>部分不含色素，属非光合作用的</a:t>
            </a:r>
            <a:r>
              <a:rPr lang="zh-CN" altLang="en-US" sz="2400" b="1" dirty="0" smtClean="0">
                <a:solidFill>
                  <a:srgbClr val="FF0000"/>
                </a:solidFill>
              </a:rPr>
              <a:t>异养生物</a:t>
            </a:r>
            <a:r>
              <a:rPr lang="zh-CN" altLang="en-US" sz="2400" b="1" dirty="0" smtClean="0"/>
              <a:t>（肉足虫、纤毛虫等）。</a:t>
            </a:r>
          </a:p>
          <a:p>
            <a:pPr eaLnBrk="1" hangingPunct="1"/>
            <a:r>
              <a:rPr lang="zh-CN" altLang="en-US" b="0" dirty="0">
                <a:solidFill>
                  <a:srgbClr val="0033CC"/>
                </a:solidFill>
                <a:latin typeface="黑体" panose="02010609060101010101" pitchFamily="49" charset="-122"/>
                <a:ea typeface="黑体" panose="02010609060101010101" pitchFamily="49" charset="-122"/>
              </a:rPr>
              <a:t>分布</a:t>
            </a:r>
            <a:r>
              <a:rPr lang="zh-CN" altLang="en-US" sz="2800" b="1" dirty="0" smtClean="0"/>
              <a:t>：水中及湿润的陆地环境中。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checkerboard(across)">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12" dur="500"/>
                                        <p:tgtEl>
                                          <p:spTgt spid="14339">
                                            <p:txEl>
                                              <p:pRg st="1" end="1"/>
                                            </p:txEl>
                                          </p:spTgt>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5" dur="500"/>
                                        <p:tgtEl>
                                          <p:spTgt spid="14339">
                                            <p:txEl>
                                              <p:pRg st="2" end="2"/>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4339">
                                            <p:txEl>
                                              <p:pRg st="3" end="3"/>
                                            </p:txEl>
                                          </p:spTgt>
                                        </p:tgtEl>
                                        <p:attrNameLst>
                                          <p:attrName>style.visibility</p:attrName>
                                        </p:attrNameLst>
                                      </p:cBhvr>
                                      <p:to>
                                        <p:strVal val="visible"/>
                                      </p:to>
                                    </p:set>
                                    <p:animEffect transition="in" filter="checkerboard(across)">
                                      <p:cBhvr>
                                        <p:cTn id="18" dur="500"/>
                                        <p:tgtEl>
                                          <p:spTgt spid="1433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4339">
                                            <p:txEl>
                                              <p:pRg st="4" end="4"/>
                                            </p:txEl>
                                          </p:spTgt>
                                        </p:tgtEl>
                                        <p:attrNameLst>
                                          <p:attrName>style.visibility</p:attrName>
                                        </p:attrNameLst>
                                      </p:cBhvr>
                                      <p:to>
                                        <p:strVal val="visible"/>
                                      </p:to>
                                    </p:set>
                                    <p:animEffect transition="in" filter="checkerboard(across)">
                                      <p:cBhvr>
                                        <p:cTn id="23"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②</a:t>
            </a:r>
            <a:r>
              <a:rPr lang="zh-CN" altLang="en-US" dirty="0" smtClean="0"/>
              <a:t>寄生</a:t>
            </a:r>
            <a:endParaRPr lang="zh-CN" altLang="en-US" dirty="0"/>
          </a:p>
        </p:txBody>
      </p:sp>
      <p:sp>
        <p:nvSpPr>
          <p:cNvPr id="3" name="内容占位符 2"/>
          <p:cNvSpPr>
            <a:spLocks noGrp="1"/>
          </p:cNvSpPr>
          <p:nvPr>
            <p:ph idx="1"/>
          </p:nvPr>
        </p:nvSpPr>
        <p:spPr/>
        <p:txBody>
          <a:bodyPr/>
          <a:lstStyle/>
          <a:p>
            <a:pPr>
              <a:spcBef>
                <a:spcPts val="1200"/>
              </a:spcBef>
              <a:spcAft>
                <a:spcPts val="600"/>
              </a:spcAft>
            </a:pPr>
            <a:r>
              <a:rPr lang="zh-CN" altLang="en-US" dirty="0" smtClean="0"/>
              <a:t>一个物种的个体生活在另一个物种个体的体内或体表，并从其体液或组织中吸取营养以维持生存</a:t>
            </a:r>
            <a:endParaRPr lang="en-US" altLang="zh-CN" dirty="0" smtClean="0"/>
          </a:p>
          <a:p>
            <a:pPr>
              <a:spcBef>
                <a:spcPts val="1200"/>
              </a:spcBef>
              <a:spcAft>
                <a:spcPts val="600"/>
              </a:spcAft>
            </a:pPr>
            <a:r>
              <a:rPr lang="zh-CN" altLang="en-US" dirty="0" smtClean="0"/>
              <a:t>虽常常降低寄主生物的抵抗力但不一定导致寄主死亡</a:t>
            </a:r>
            <a:endParaRPr lang="en-US" altLang="zh-CN" dirty="0" smtClean="0"/>
          </a:p>
          <a:p>
            <a:pPr>
              <a:spcBef>
                <a:spcPts val="1200"/>
              </a:spcBef>
              <a:spcAft>
                <a:spcPts val="600"/>
              </a:spcAft>
            </a:pPr>
            <a:r>
              <a:rPr lang="zh-CN" altLang="en-US" dirty="0" smtClean="0"/>
              <a:t>寄主死亡会引起寄生物的死亡</a:t>
            </a:r>
            <a:endParaRPr lang="zh-CN" altLang="en-US" dirty="0"/>
          </a:p>
        </p:txBody>
      </p:sp>
    </p:spTree>
    <p:extLst>
      <p:ext uri="{BB962C8B-B14F-4D97-AF65-F5344CB8AC3E}">
        <p14:creationId xmlns:p14="http://schemas.microsoft.com/office/powerpoint/2010/main" val="1448254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菟丝子</a:t>
            </a:r>
            <a:endParaRPr lang="zh-CN" altLang="en-US" dirty="0"/>
          </a:p>
        </p:txBody>
      </p:sp>
      <p:pic>
        <p:nvPicPr>
          <p:cNvPr id="4" name="内容占位符 3"/>
          <p:cNvPicPr>
            <a:picLocks noGrp="1" noChangeAspect="1"/>
          </p:cNvPicPr>
          <p:nvPr>
            <p:ph idx="1"/>
          </p:nvPr>
        </p:nvPicPr>
        <p:blipFill>
          <a:blip r:embed="rId2"/>
          <a:stretch>
            <a:fillRect/>
          </a:stretch>
        </p:blipFill>
        <p:spPr>
          <a:xfrm>
            <a:off x="827584" y="1700808"/>
            <a:ext cx="7056784" cy="5037607"/>
          </a:xfrm>
          <a:prstGeom prst="rect">
            <a:avLst/>
          </a:prstGeom>
          <a:effectLst>
            <a:softEdge rad="127000"/>
          </a:effectLst>
        </p:spPr>
      </p:pic>
    </p:spTree>
    <p:extLst>
      <p:ext uri="{BB962C8B-B14F-4D97-AF65-F5344CB8AC3E}">
        <p14:creationId xmlns:p14="http://schemas.microsoft.com/office/powerpoint/2010/main" val="3427349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冬虫夏草</a:t>
            </a:r>
            <a:endParaRPr lang="zh-CN" altLang="en-US" dirty="0"/>
          </a:p>
        </p:txBody>
      </p:sp>
      <p:pic>
        <p:nvPicPr>
          <p:cNvPr id="4" name="内容占位符 3"/>
          <p:cNvPicPr>
            <a:picLocks noGrp="1" noChangeAspect="1"/>
          </p:cNvPicPr>
          <p:nvPr>
            <p:ph idx="1"/>
          </p:nvPr>
        </p:nvPicPr>
        <p:blipFill>
          <a:blip r:embed="rId2"/>
          <a:stretch>
            <a:fillRect/>
          </a:stretch>
        </p:blipFill>
        <p:spPr>
          <a:xfrm>
            <a:off x="683568" y="1772816"/>
            <a:ext cx="6528725" cy="4896544"/>
          </a:xfrm>
          <a:prstGeom prst="rect">
            <a:avLst/>
          </a:prstGeom>
        </p:spPr>
      </p:pic>
      <p:pic>
        <p:nvPicPr>
          <p:cNvPr id="5" name="图片 4"/>
          <p:cNvPicPr>
            <a:picLocks noChangeAspect="1"/>
          </p:cNvPicPr>
          <p:nvPr/>
        </p:nvPicPr>
        <p:blipFill>
          <a:blip r:embed="rId3"/>
          <a:stretch>
            <a:fillRect/>
          </a:stretch>
        </p:blipFill>
        <p:spPr>
          <a:xfrm>
            <a:off x="5452095" y="4237976"/>
            <a:ext cx="3234705" cy="2431384"/>
          </a:xfrm>
          <a:prstGeom prst="rect">
            <a:avLst/>
          </a:prstGeom>
        </p:spPr>
      </p:pic>
    </p:spTree>
    <p:extLst>
      <p:ext uri="{BB962C8B-B14F-4D97-AF65-F5344CB8AC3E}">
        <p14:creationId xmlns:p14="http://schemas.microsoft.com/office/powerpoint/2010/main" val="21017586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③捕食作用</a:t>
            </a:r>
            <a:endParaRPr lang="zh-CN" altLang="en-US" dirty="0"/>
          </a:p>
        </p:txBody>
      </p:sp>
      <p:sp>
        <p:nvSpPr>
          <p:cNvPr id="3" name="内容占位符 2"/>
          <p:cNvSpPr>
            <a:spLocks noGrp="1"/>
          </p:cNvSpPr>
          <p:nvPr>
            <p:ph idx="1"/>
          </p:nvPr>
        </p:nvSpPr>
        <p:spPr/>
        <p:txBody>
          <a:bodyPr/>
          <a:lstStyle/>
          <a:p>
            <a:r>
              <a:rPr lang="zh-CN" altLang="en-US" dirty="0" smtClean="0"/>
              <a:t>捕食生物袭击捕杀被捕食者生物作为食物。</a:t>
            </a:r>
            <a:endParaRPr lang="en-US" altLang="zh-CN" dirty="0" smtClean="0"/>
          </a:p>
          <a:p>
            <a:r>
              <a:rPr lang="zh-CN" altLang="en-US" dirty="0" smtClean="0"/>
              <a:t>捕食作用：</a:t>
            </a:r>
            <a:endParaRPr lang="en-US" altLang="zh-CN" dirty="0" smtClean="0"/>
          </a:p>
          <a:p>
            <a:pPr lvl="1"/>
            <a:r>
              <a:rPr lang="zh-CN" altLang="en-US" dirty="0" smtClean="0"/>
              <a:t>淘汰有病、衰老、发育不理想的被捕食者个体；</a:t>
            </a:r>
            <a:endParaRPr lang="en-US" altLang="zh-CN" dirty="0" smtClean="0"/>
          </a:p>
          <a:p>
            <a:pPr lvl="1"/>
            <a:r>
              <a:rPr lang="zh-CN" altLang="en-US" dirty="0" smtClean="0"/>
              <a:t>调节生物种群的数量。</a:t>
            </a:r>
            <a:endParaRPr lang="zh-CN" altLang="en-US" dirty="0"/>
          </a:p>
        </p:txBody>
      </p:sp>
    </p:spTree>
    <p:extLst>
      <p:ext uri="{BB962C8B-B14F-4D97-AF65-F5344CB8AC3E}">
        <p14:creationId xmlns:p14="http://schemas.microsoft.com/office/powerpoint/2010/main" val="1226417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④原始合作与互利共生</a:t>
            </a:r>
            <a:endParaRPr lang="zh-CN" altLang="en-US" dirty="0"/>
          </a:p>
        </p:txBody>
      </p:sp>
      <p:sp>
        <p:nvSpPr>
          <p:cNvPr id="3" name="内容占位符 2"/>
          <p:cNvSpPr>
            <a:spLocks noGrp="1"/>
          </p:cNvSpPr>
          <p:nvPr>
            <p:ph idx="1"/>
          </p:nvPr>
        </p:nvSpPr>
        <p:spPr/>
        <p:txBody>
          <a:bodyPr/>
          <a:lstStyle/>
          <a:p>
            <a:r>
              <a:rPr lang="zh-CN" altLang="en-US" dirty="0" smtClean="0"/>
              <a:t>一起生活的两个物种彼此从对方受益，但并不相互依赖。</a:t>
            </a:r>
            <a:endParaRPr lang="en-US" altLang="zh-CN" dirty="0" smtClean="0"/>
          </a:p>
          <a:p>
            <a:r>
              <a:rPr lang="zh-CN" altLang="en-US" dirty="0" smtClean="0"/>
              <a:t>例子：</a:t>
            </a:r>
            <a:endParaRPr lang="en-US" altLang="zh-CN" dirty="0" smtClean="0"/>
          </a:p>
          <a:p>
            <a:pPr lvl="1"/>
            <a:r>
              <a:rPr lang="zh-CN" altLang="en-US" dirty="0" smtClean="0"/>
              <a:t>羚羊、长颈鹿、狒狒等混牧，提供警报</a:t>
            </a:r>
            <a:endParaRPr lang="en-US" altLang="zh-CN" dirty="0" smtClean="0"/>
          </a:p>
          <a:p>
            <a:pPr lvl="1"/>
            <a:r>
              <a:rPr lang="zh-CN" altLang="en-US" dirty="0" smtClean="0"/>
              <a:t>昆虫和鸟类与植物间的互助</a:t>
            </a:r>
            <a:endParaRPr lang="zh-CN" altLang="en-US" dirty="0"/>
          </a:p>
        </p:txBody>
      </p:sp>
    </p:spTree>
    <p:extLst>
      <p:ext uri="{BB962C8B-B14F-4D97-AF65-F5344CB8AC3E}">
        <p14:creationId xmlns:p14="http://schemas.microsoft.com/office/powerpoint/2010/main" val="735572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b="1" dirty="0" smtClean="0">
                <a:latin typeface="黑体" panose="02010609060101010101" pitchFamily="49" charset="-122"/>
                <a:ea typeface="黑体" panose="02010609060101010101" pitchFamily="49" charset="-122"/>
              </a:rPr>
              <a:t>8.3 </a:t>
            </a:r>
            <a:r>
              <a:rPr lang="zh-CN" altLang="en-US" b="1" dirty="0" smtClean="0">
                <a:latin typeface="黑体" panose="02010609060101010101" pitchFamily="49" charset="-122"/>
                <a:ea typeface="黑体" panose="02010609060101010101" pitchFamily="49" charset="-122"/>
              </a:rPr>
              <a:t>生物对环境的适应</a:t>
            </a:r>
          </a:p>
        </p:txBody>
      </p:sp>
      <p:sp>
        <p:nvSpPr>
          <p:cNvPr id="65539" name="Rectangle 3"/>
          <p:cNvSpPr>
            <a:spLocks noGrp="1" noChangeArrowheads="1"/>
          </p:cNvSpPr>
          <p:nvPr>
            <p:ph idx="1"/>
          </p:nvPr>
        </p:nvSpPr>
        <p:spPr/>
        <p:txBody>
          <a:bodyPr/>
          <a:lstStyle/>
          <a:p>
            <a:pPr algn="just" eaLnBrk="1" hangingPunct="1"/>
            <a:r>
              <a:rPr lang="zh-CN" altLang="en-US" sz="2800" b="1" dirty="0" smtClean="0">
                <a:solidFill>
                  <a:srgbClr val="FF3300"/>
                </a:solidFill>
              </a:rPr>
              <a:t>生物的适应性：</a:t>
            </a:r>
            <a:r>
              <a:rPr lang="zh-CN" altLang="en-US" sz="2800" b="1" dirty="0" smtClean="0"/>
              <a:t>是指生物的形态结构、生理机能、个体发育和行为等与其生存的一定环境条件互相统一、彼此适合的现象 。</a:t>
            </a:r>
          </a:p>
          <a:p>
            <a:pPr algn="just" eaLnBrk="1" hangingPunct="1"/>
            <a:endParaRPr lang="zh-CN" altLang="en-US" sz="2800" b="1" dirty="0" smtClean="0"/>
          </a:p>
          <a:p>
            <a:pPr eaLnBrk="1" hangingPunct="1"/>
            <a:r>
              <a:rPr lang="zh-CN" altLang="en-US" sz="2800" dirty="0" smtClean="0"/>
              <a:t>分类：</a:t>
            </a:r>
            <a:endParaRPr lang="en-US" altLang="zh-CN" sz="2800" dirty="0" smtClean="0"/>
          </a:p>
          <a:p>
            <a:pPr lvl="1" eaLnBrk="1" hangingPunct="1"/>
            <a:r>
              <a:rPr lang="zh-CN" altLang="en-US" dirty="0" smtClean="0"/>
              <a:t>趋同适应</a:t>
            </a:r>
            <a:endParaRPr lang="en-US" altLang="zh-CN" dirty="0" smtClean="0"/>
          </a:p>
          <a:p>
            <a:pPr lvl="1" eaLnBrk="1" hangingPunct="1"/>
            <a:r>
              <a:rPr lang="zh-CN" altLang="en-US" dirty="0" smtClean="0"/>
              <a:t>趋异适应</a:t>
            </a:r>
            <a:endParaRPr lang="en-US" altLang="zh-CN" dirty="0" smtClean="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8.3.1 </a:t>
            </a:r>
            <a:r>
              <a:rPr lang="zh-CN" altLang="en-US" dirty="0" smtClean="0"/>
              <a:t>趋同适应</a:t>
            </a:r>
            <a:endParaRPr lang="zh-CN" altLang="en-US" dirty="0"/>
          </a:p>
        </p:txBody>
      </p:sp>
      <p:sp>
        <p:nvSpPr>
          <p:cNvPr id="3" name="内容占位符 2"/>
          <p:cNvSpPr>
            <a:spLocks noGrp="1"/>
          </p:cNvSpPr>
          <p:nvPr>
            <p:ph idx="1"/>
          </p:nvPr>
        </p:nvSpPr>
        <p:spPr/>
        <p:txBody>
          <a:bodyPr/>
          <a:lstStyle/>
          <a:p>
            <a:r>
              <a:rPr lang="zh-CN" altLang="en-US" dirty="0" smtClean="0"/>
              <a:t>亲缘关系相当疏远的不同种类的生物长期生活在相同或相似环境中，通过变异和选择形成相同或相似的适应特征和适应方式的现象。</a:t>
            </a:r>
            <a:endParaRPr lang="en-US" altLang="zh-CN" dirty="0" smtClean="0"/>
          </a:p>
          <a:p>
            <a:r>
              <a:rPr lang="zh-CN" altLang="en-US" dirty="0" smtClean="0"/>
              <a:t>例子：</a:t>
            </a:r>
            <a:endParaRPr lang="en-US" altLang="zh-CN" dirty="0" smtClean="0"/>
          </a:p>
          <a:p>
            <a:pPr lvl="1"/>
            <a:r>
              <a:rPr lang="zh-CN" altLang="en-US" dirty="0" smtClean="0"/>
              <a:t>鲸、海豚、海象、海狮、海豹等发育成纺锤形</a:t>
            </a:r>
            <a:endParaRPr lang="en-US" altLang="zh-CN" dirty="0" smtClean="0"/>
          </a:p>
          <a:p>
            <a:pPr marL="457200" lvl="1" indent="0">
              <a:buNone/>
            </a:pPr>
            <a:endParaRPr lang="zh-CN" altLang="en-US" dirty="0"/>
          </a:p>
        </p:txBody>
      </p:sp>
    </p:spTree>
    <p:extLst>
      <p:ext uri="{BB962C8B-B14F-4D97-AF65-F5344CB8AC3E}">
        <p14:creationId xmlns:p14="http://schemas.microsoft.com/office/powerpoint/2010/main" val="698613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8.3.2 </a:t>
            </a:r>
            <a:r>
              <a:rPr lang="zh-CN" altLang="en-US" dirty="0" smtClean="0"/>
              <a:t>趋异适应</a:t>
            </a:r>
            <a:endParaRPr lang="zh-CN" altLang="en-US" dirty="0"/>
          </a:p>
        </p:txBody>
      </p:sp>
      <p:sp>
        <p:nvSpPr>
          <p:cNvPr id="3" name="内容占位符 2"/>
          <p:cNvSpPr>
            <a:spLocks noGrp="1"/>
          </p:cNvSpPr>
          <p:nvPr>
            <p:ph idx="1"/>
          </p:nvPr>
        </p:nvSpPr>
        <p:spPr/>
        <p:txBody>
          <a:bodyPr/>
          <a:lstStyle/>
          <a:p>
            <a:r>
              <a:rPr lang="zh-CN" altLang="en-US" dirty="0" smtClean="0"/>
              <a:t>同一类物种不同个体长期生活在不同环境条件下生活，形成了不同的适应特征和适应方式。</a:t>
            </a:r>
            <a:endParaRPr lang="en-US" altLang="zh-CN" dirty="0" smtClean="0"/>
          </a:p>
          <a:p>
            <a:r>
              <a:rPr lang="zh-CN" altLang="en-US" dirty="0" smtClean="0"/>
              <a:t>例子：</a:t>
            </a:r>
            <a:endParaRPr lang="en-US" altLang="zh-CN" dirty="0" smtClean="0"/>
          </a:p>
          <a:p>
            <a:pPr lvl="1"/>
            <a:r>
              <a:rPr lang="zh-CN" altLang="en-US" dirty="0" smtClean="0"/>
              <a:t>芦苇在潜水和盐碱地中形态的差异。</a:t>
            </a:r>
            <a:endParaRPr lang="zh-CN" altLang="en-US" dirty="0"/>
          </a:p>
        </p:txBody>
      </p:sp>
    </p:spTree>
    <p:extLst>
      <p:ext uri="{BB962C8B-B14F-4D97-AF65-F5344CB8AC3E}">
        <p14:creationId xmlns:p14="http://schemas.microsoft.com/office/powerpoint/2010/main" val="254616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dirty="0" smtClean="0"/>
              <a:t>8.4</a:t>
            </a:r>
            <a:r>
              <a:rPr lang="zh-CN" altLang="en-US" sz="3600" b="1" dirty="0" smtClean="0">
                <a:latin typeface="黑体" panose="02010609060101010101" pitchFamily="49" charset="-122"/>
                <a:ea typeface="黑体" panose="02010609060101010101" pitchFamily="49" charset="-122"/>
              </a:rPr>
              <a:t>  生物种群和生物群落</a:t>
            </a:r>
          </a:p>
        </p:txBody>
      </p:sp>
      <p:sp>
        <p:nvSpPr>
          <p:cNvPr id="66563" name="Rectangle 3"/>
          <p:cNvSpPr>
            <a:spLocks noGrp="1" noChangeArrowheads="1"/>
          </p:cNvSpPr>
          <p:nvPr>
            <p:ph idx="1"/>
          </p:nvPr>
        </p:nvSpPr>
        <p:spPr/>
        <p:txBody>
          <a:bodyPr/>
          <a:lstStyle/>
          <a:p>
            <a:pPr marL="0" indent="0" eaLnBrk="1" hangingPunct="1">
              <a:spcBef>
                <a:spcPts val="1200"/>
              </a:spcBef>
              <a:spcAft>
                <a:spcPts val="1200"/>
              </a:spcAft>
              <a:buNone/>
            </a:pPr>
            <a:r>
              <a:rPr lang="en-US" altLang="zh-CN" dirty="0" smtClean="0"/>
              <a:t>8.4.1 </a:t>
            </a:r>
            <a:r>
              <a:rPr lang="zh-CN" altLang="en-US" b="1" dirty="0" smtClean="0"/>
              <a:t>种群及其一般特征</a:t>
            </a:r>
            <a:endParaRPr lang="en-US" altLang="zh-CN" b="1" dirty="0" smtClean="0"/>
          </a:p>
          <a:p>
            <a:pPr marL="0" indent="0" eaLnBrk="1" hangingPunct="1">
              <a:spcBef>
                <a:spcPts val="1200"/>
              </a:spcBef>
              <a:spcAft>
                <a:spcPts val="1200"/>
              </a:spcAft>
              <a:buNone/>
            </a:pPr>
            <a:r>
              <a:rPr lang="en-US" altLang="zh-CN" dirty="0" smtClean="0"/>
              <a:t>8.4.2 </a:t>
            </a:r>
            <a:r>
              <a:rPr lang="zh-CN" altLang="en-US" b="1" dirty="0" smtClean="0"/>
              <a:t>生物群落</a:t>
            </a:r>
          </a:p>
          <a:p>
            <a:pPr eaLnBrk="1" hangingPunct="1"/>
            <a:endParaRPr lang="en-US" altLang="zh-CN" b="1" dirty="0"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CN" dirty="0" smtClean="0"/>
              <a:t>8.4.1 </a:t>
            </a:r>
            <a:r>
              <a:rPr lang="zh-CN" altLang="en-US" dirty="0"/>
              <a:t>种群及其一般特征</a:t>
            </a:r>
          </a:p>
        </p:txBody>
      </p:sp>
      <p:sp>
        <p:nvSpPr>
          <p:cNvPr id="67587" name="Rectangle 3"/>
          <p:cNvSpPr>
            <a:spLocks noGrp="1" noChangeArrowheads="1"/>
          </p:cNvSpPr>
          <p:nvPr>
            <p:ph idx="1"/>
          </p:nvPr>
        </p:nvSpPr>
        <p:spPr/>
        <p:txBody>
          <a:bodyPr/>
          <a:lstStyle/>
          <a:p>
            <a:pPr algn="just" eaLnBrk="1" hangingPunct="1">
              <a:lnSpc>
                <a:spcPct val="90000"/>
              </a:lnSpc>
              <a:spcBef>
                <a:spcPts val="1200"/>
              </a:spcBef>
              <a:spcAft>
                <a:spcPts val="600"/>
              </a:spcAft>
            </a:pPr>
            <a:r>
              <a:rPr lang="zh-CN" altLang="en-US" b="1" dirty="0" smtClean="0">
                <a:solidFill>
                  <a:srgbClr val="FF3300"/>
                </a:solidFill>
              </a:rPr>
              <a:t>种群</a:t>
            </a:r>
            <a:r>
              <a:rPr lang="en-US" altLang="zh-CN" b="1" dirty="0" smtClean="0">
                <a:solidFill>
                  <a:srgbClr val="FF3300"/>
                </a:solidFill>
              </a:rPr>
              <a:t>:</a:t>
            </a:r>
            <a:r>
              <a:rPr lang="en-US" altLang="zh-CN" b="1" dirty="0" smtClean="0"/>
              <a:t> </a:t>
            </a:r>
            <a:r>
              <a:rPr lang="zh-CN" altLang="en-US" b="1" dirty="0" smtClean="0"/>
              <a:t>占据着一定环境空间的同一种生物的个体集群叫做种群。换句话说，种群就是在一定空间中同种生物的个体群</a:t>
            </a:r>
            <a:r>
              <a:rPr lang="zh-CN" altLang="en-US" dirty="0" smtClean="0"/>
              <a:t> </a:t>
            </a:r>
            <a:r>
              <a:rPr lang="zh-CN" altLang="en-US" b="1" dirty="0" smtClean="0"/>
              <a:t>。</a:t>
            </a:r>
          </a:p>
          <a:p>
            <a:pPr eaLnBrk="1" hangingPunct="1">
              <a:lnSpc>
                <a:spcPct val="90000"/>
              </a:lnSpc>
              <a:spcBef>
                <a:spcPts val="1200"/>
              </a:spcBef>
              <a:spcAft>
                <a:spcPts val="600"/>
              </a:spcAft>
            </a:pPr>
            <a:r>
              <a:rPr lang="zh-CN" altLang="en-US" b="1" dirty="0" smtClean="0">
                <a:solidFill>
                  <a:srgbClr val="FF3300"/>
                </a:solidFill>
              </a:rPr>
              <a:t>种群的基本特征：</a:t>
            </a:r>
          </a:p>
          <a:p>
            <a:pPr lvl="1" eaLnBrk="1" hangingPunct="1">
              <a:lnSpc>
                <a:spcPct val="90000"/>
              </a:lnSpc>
              <a:spcBef>
                <a:spcPts val="1200"/>
              </a:spcBef>
              <a:spcAft>
                <a:spcPts val="600"/>
              </a:spcAft>
            </a:pPr>
            <a:r>
              <a:rPr lang="zh-CN" altLang="en-US" b="1" dirty="0" smtClean="0"/>
              <a:t>种群的数量和密度 </a:t>
            </a:r>
          </a:p>
          <a:p>
            <a:pPr lvl="1" eaLnBrk="1" hangingPunct="1">
              <a:lnSpc>
                <a:spcPct val="90000"/>
              </a:lnSpc>
              <a:spcBef>
                <a:spcPts val="1200"/>
              </a:spcBef>
              <a:spcAft>
                <a:spcPts val="600"/>
              </a:spcAft>
            </a:pPr>
            <a:r>
              <a:rPr lang="zh-CN" altLang="en-US" b="1" dirty="0" smtClean="0"/>
              <a:t>种群的年龄结构和性别比</a:t>
            </a:r>
          </a:p>
          <a:p>
            <a:pPr lvl="1" eaLnBrk="1" hangingPunct="1">
              <a:lnSpc>
                <a:spcPct val="90000"/>
              </a:lnSpc>
              <a:spcBef>
                <a:spcPts val="1200"/>
              </a:spcBef>
              <a:spcAft>
                <a:spcPts val="600"/>
              </a:spcAft>
            </a:pPr>
            <a:r>
              <a:rPr lang="zh-CN" altLang="en-US" b="1" dirty="0" smtClean="0"/>
              <a:t>种群中个体水平分布格局 </a:t>
            </a:r>
            <a:endParaRPr lang="en-US" altLang="zh-CN" b="1" dirty="0" smtClean="0"/>
          </a:p>
          <a:p>
            <a:pPr lvl="1" eaLnBrk="1" hangingPunct="1">
              <a:lnSpc>
                <a:spcPct val="90000"/>
              </a:lnSpc>
              <a:spcBef>
                <a:spcPts val="1200"/>
              </a:spcBef>
              <a:spcAft>
                <a:spcPts val="600"/>
              </a:spcAft>
            </a:pPr>
            <a:r>
              <a:rPr lang="zh-CN" altLang="en-US" dirty="0" smtClean="0"/>
              <a:t>出生率和死亡率</a:t>
            </a:r>
            <a:endParaRPr lang="zh-CN" altLang="en-US" b="1" dirty="0" smtClean="0"/>
          </a:p>
          <a:p>
            <a:pPr lvl="1" eaLnBrk="1" hangingPunct="1">
              <a:lnSpc>
                <a:spcPct val="90000"/>
              </a:lnSpc>
              <a:spcBef>
                <a:spcPts val="1200"/>
              </a:spcBef>
              <a:spcAft>
                <a:spcPts val="600"/>
              </a:spcAft>
            </a:pPr>
            <a:r>
              <a:rPr lang="zh-CN" altLang="en-US" b="1" dirty="0" smtClean="0"/>
              <a:t>种群增长 </a:t>
            </a:r>
          </a:p>
          <a:p>
            <a:pPr eaLnBrk="1" hangingPunct="1">
              <a:lnSpc>
                <a:spcPct val="90000"/>
              </a:lnSpc>
            </a:pPr>
            <a:endParaRPr lang="en-US" altLang="zh-CN"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dirty="0" smtClean="0">
                <a:latin typeface="宋体" panose="02010600030101010101" pitchFamily="2" charset="-122"/>
              </a:rPr>
              <a:t>8.1.3 </a:t>
            </a:r>
            <a:r>
              <a:rPr lang="zh-CN" altLang="en-US" b="1" dirty="0" smtClean="0">
                <a:latin typeface="宋体" panose="02010600030101010101" pitchFamily="2" charset="-122"/>
              </a:rPr>
              <a:t>植物界</a:t>
            </a:r>
          </a:p>
        </p:txBody>
      </p:sp>
      <p:sp>
        <p:nvSpPr>
          <p:cNvPr id="19459" name="Rectangle 3"/>
          <p:cNvSpPr>
            <a:spLocks noGrp="1" noChangeArrowheads="1"/>
          </p:cNvSpPr>
          <p:nvPr>
            <p:ph idx="1"/>
          </p:nvPr>
        </p:nvSpPr>
        <p:spPr/>
        <p:txBody>
          <a:bodyPr/>
          <a:lstStyle/>
          <a:p>
            <a:pPr eaLnBrk="1" hangingPunct="1">
              <a:spcBef>
                <a:spcPts val="1200"/>
              </a:spcBef>
              <a:spcAft>
                <a:spcPts val="600"/>
              </a:spcAft>
            </a:pPr>
            <a:r>
              <a:rPr lang="zh-CN" altLang="en-US" b="1" dirty="0" smtClean="0"/>
              <a:t>细胞中</a:t>
            </a:r>
            <a:r>
              <a:rPr lang="zh-CN" altLang="en-US" b="1" dirty="0" smtClean="0">
                <a:solidFill>
                  <a:srgbClr val="FF0066"/>
                </a:solidFill>
              </a:rPr>
              <a:t>具有明显细胞核</a:t>
            </a:r>
            <a:r>
              <a:rPr lang="zh-CN" altLang="en-US" b="1" dirty="0" smtClean="0"/>
              <a:t>的真核生物，包括</a:t>
            </a:r>
            <a:r>
              <a:rPr lang="zh-CN" altLang="en-US" b="1" dirty="0" smtClean="0">
                <a:solidFill>
                  <a:schemeClr val="folHlink"/>
                </a:solidFill>
              </a:rPr>
              <a:t>除蓝藻之外的</a:t>
            </a:r>
            <a:r>
              <a:rPr lang="zh-CN" altLang="en-US" b="1" dirty="0" smtClean="0">
                <a:solidFill>
                  <a:srgbClr val="008000"/>
                </a:solidFill>
              </a:rPr>
              <a:t>全部藻类植物</a:t>
            </a:r>
            <a:r>
              <a:rPr lang="zh-CN" altLang="en-US" b="1" dirty="0" smtClean="0"/>
              <a:t>和</a:t>
            </a:r>
            <a:r>
              <a:rPr lang="zh-CN" altLang="en-US" b="1" dirty="0" smtClean="0">
                <a:solidFill>
                  <a:srgbClr val="008000"/>
                </a:solidFill>
              </a:rPr>
              <a:t>所有高等植物</a:t>
            </a:r>
            <a:r>
              <a:rPr lang="zh-CN" altLang="en-US" b="1" dirty="0" smtClean="0"/>
              <a:t>。</a:t>
            </a:r>
          </a:p>
          <a:p>
            <a:pPr eaLnBrk="1" hangingPunct="1">
              <a:spcBef>
                <a:spcPts val="1200"/>
              </a:spcBef>
              <a:spcAft>
                <a:spcPts val="600"/>
              </a:spcAft>
            </a:pPr>
            <a:r>
              <a:rPr lang="zh-CN" altLang="en-US" b="1" dirty="0" smtClean="0"/>
              <a:t>特征：</a:t>
            </a:r>
            <a:endParaRPr lang="en-US" altLang="zh-CN" b="1" dirty="0" smtClean="0"/>
          </a:p>
          <a:p>
            <a:pPr lvl="1" eaLnBrk="1" hangingPunct="1">
              <a:spcBef>
                <a:spcPts val="1200"/>
              </a:spcBef>
              <a:spcAft>
                <a:spcPts val="600"/>
              </a:spcAft>
            </a:pPr>
            <a:r>
              <a:rPr lang="zh-CN" altLang="en-US" b="1" dirty="0" smtClean="0"/>
              <a:t>大多数有机体的细胞中含有叶绿素或其他色素</a:t>
            </a:r>
            <a:endParaRPr lang="en-US" altLang="zh-CN" b="1" dirty="0" smtClean="0"/>
          </a:p>
          <a:p>
            <a:pPr lvl="1" eaLnBrk="1" hangingPunct="1">
              <a:spcBef>
                <a:spcPts val="1200"/>
              </a:spcBef>
              <a:spcAft>
                <a:spcPts val="600"/>
              </a:spcAft>
            </a:pPr>
            <a:r>
              <a:rPr lang="zh-CN" altLang="en-US" b="1" dirty="0" smtClean="0"/>
              <a:t>属于能够利用太阳光能制造有机食物的</a:t>
            </a:r>
            <a:r>
              <a:rPr lang="zh-CN" altLang="en-US" b="1" dirty="0" smtClean="0">
                <a:solidFill>
                  <a:srgbClr val="FF0000"/>
                </a:solidFill>
              </a:rPr>
              <a:t>自养生物</a:t>
            </a:r>
            <a:endParaRPr lang="zh-CN" altLang="en-US" b="1"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ox(in)">
                                      <p:cBhvr>
                                        <p:cTn id="7" dur="500"/>
                                        <p:tgtEl>
                                          <p:spTgt spid="19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ox(in)">
                                      <p:cBhvr>
                                        <p:cTn id="12" dur="500"/>
                                        <p:tgtEl>
                                          <p:spTgt spid="19459">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animEffect transition="in" filter="box(in)">
                                      <p:cBhvr>
                                        <p:cTn id="15" dur="500"/>
                                        <p:tgtEl>
                                          <p:spTgt spid="19459">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9459">
                                            <p:txEl>
                                              <p:pRg st="3" end="3"/>
                                            </p:txEl>
                                          </p:spTgt>
                                        </p:tgtEl>
                                        <p:attrNameLst>
                                          <p:attrName>style.visibility</p:attrName>
                                        </p:attrNameLst>
                                      </p:cBhvr>
                                      <p:to>
                                        <p:strVal val="visible"/>
                                      </p:to>
                                    </p:set>
                                    <p:animEffect transition="in" filter="box(in)">
                                      <p:cBhvr>
                                        <p:cTn id="18"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dirty="0" smtClean="0"/>
              <a:t>8.4.2 </a:t>
            </a:r>
            <a:r>
              <a:rPr lang="zh-CN" altLang="en-US" b="1" dirty="0" smtClean="0">
                <a:latin typeface="黑体" panose="02010609060101010101" pitchFamily="49" charset="-122"/>
                <a:ea typeface="黑体" panose="02010609060101010101" pitchFamily="49" charset="-122"/>
              </a:rPr>
              <a:t>生物群落</a:t>
            </a:r>
          </a:p>
        </p:txBody>
      </p:sp>
      <p:sp>
        <p:nvSpPr>
          <p:cNvPr id="68611" name="Rectangle 3"/>
          <p:cNvSpPr>
            <a:spLocks noGrp="1" noChangeArrowheads="1"/>
          </p:cNvSpPr>
          <p:nvPr>
            <p:ph idx="1"/>
          </p:nvPr>
        </p:nvSpPr>
        <p:spPr/>
        <p:txBody>
          <a:bodyPr/>
          <a:lstStyle/>
          <a:p>
            <a:pPr marL="0" indent="0" eaLnBrk="1" hangingPunct="1">
              <a:buSzPct val="75000"/>
              <a:buNone/>
            </a:pPr>
            <a:r>
              <a:rPr lang="en-US" altLang="zh-CN" sz="2800" b="1" dirty="0" smtClean="0"/>
              <a:t>1. </a:t>
            </a:r>
            <a:r>
              <a:rPr lang="zh-CN" altLang="en-US" sz="2800" b="1" dirty="0" smtClean="0"/>
              <a:t>群落的概念</a:t>
            </a:r>
            <a:endParaRPr lang="en-US" altLang="zh-CN" sz="2800" b="1" dirty="0" smtClean="0"/>
          </a:p>
          <a:p>
            <a:pPr marL="0" indent="0" eaLnBrk="1" hangingPunct="1">
              <a:buSzPct val="75000"/>
              <a:buNone/>
            </a:pPr>
            <a:r>
              <a:rPr lang="zh-CN" altLang="en-US" sz="2800" b="1" dirty="0" smtClean="0"/>
              <a:t>种群的集合体，是一个比种群更复杂更高一级的生命组织层次。</a:t>
            </a:r>
            <a:endParaRPr lang="zh-CN" altLang="en-US" sz="2800" dirty="0" smtClean="0"/>
          </a:p>
          <a:p>
            <a:pPr marL="990600" lvl="1" indent="-533400" eaLnBrk="1" hangingPunct="1"/>
            <a:r>
              <a:rPr lang="zh-CN" altLang="en-US" sz="2400" b="1" dirty="0" smtClean="0">
                <a:solidFill>
                  <a:schemeClr val="hlink"/>
                </a:solidFill>
              </a:rPr>
              <a:t>植物群落：</a:t>
            </a:r>
            <a:r>
              <a:rPr lang="zh-CN" altLang="en-US" sz="2400" b="1" dirty="0" smtClean="0"/>
              <a:t>如果在一定地段上，共同生活在一起的植物种以多种多样的方式彼此发生作用，形成一种有规律的多植物种组合。</a:t>
            </a:r>
          </a:p>
          <a:p>
            <a:pPr marL="990600" lvl="1" indent="-533400" eaLnBrk="1" hangingPunct="1"/>
            <a:r>
              <a:rPr lang="zh-CN" altLang="en-US" sz="2400" b="1" dirty="0" smtClean="0">
                <a:latin typeface="Arial" panose="020B0604020202020204" pitchFamily="34" charset="0"/>
              </a:rPr>
              <a:t>“</a:t>
            </a:r>
            <a:r>
              <a:rPr lang="zh-CN" altLang="en-US" sz="2400" b="1" dirty="0" smtClean="0">
                <a:solidFill>
                  <a:schemeClr val="hlink"/>
                </a:solidFill>
              </a:rPr>
              <a:t>动物群落</a:t>
            </a:r>
            <a:r>
              <a:rPr lang="zh-CN" altLang="en-US" sz="2400" b="1" dirty="0" smtClean="0">
                <a:latin typeface="Arial" panose="020B0604020202020204" pitchFamily="34" charset="0"/>
              </a:rPr>
              <a:t>”</a:t>
            </a:r>
            <a:r>
              <a:rPr lang="zh-CN" altLang="en-US" sz="2400" b="1" dirty="0" smtClean="0"/>
              <a:t>：动物常常以群落的形式组合在一起共同生活着。但由于动物的流动性很大，群落的组合较松散，在科学研究上多以种群为对象而很少应用</a:t>
            </a:r>
            <a:r>
              <a:rPr lang="zh-CN" altLang="en-US" sz="2400" b="1" dirty="0" smtClean="0">
                <a:latin typeface="Arial" panose="020B0604020202020204" pitchFamily="34" charset="0"/>
              </a:rPr>
              <a:t>“</a:t>
            </a:r>
            <a:r>
              <a:rPr lang="zh-CN" altLang="en-US" sz="2400" b="1" dirty="0" smtClean="0">
                <a:solidFill>
                  <a:schemeClr val="hlink"/>
                </a:solidFill>
              </a:rPr>
              <a:t>动物群落</a:t>
            </a:r>
            <a:r>
              <a:rPr lang="zh-CN" altLang="en-US" sz="2400" b="1" dirty="0" smtClean="0">
                <a:latin typeface="Arial" panose="020B0604020202020204" pitchFamily="34" charset="0"/>
              </a:rPr>
              <a:t>”</a:t>
            </a:r>
            <a:r>
              <a:rPr lang="zh-CN" altLang="en-US" sz="2400" b="1" dirty="0" smtClean="0"/>
              <a:t>一词</a:t>
            </a:r>
            <a:r>
              <a:rPr lang="zh-CN" altLang="en-US" sz="2400" dirty="0" smtClean="0"/>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smtClean="0"/>
              <a:t>生物群落的概念</a:t>
            </a:r>
          </a:p>
        </p:txBody>
      </p:sp>
      <p:sp>
        <p:nvSpPr>
          <p:cNvPr id="69635" name="Rectangle 3"/>
          <p:cNvSpPr>
            <a:spLocks noGrp="1" noChangeArrowheads="1"/>
          </p:cNvSpPr>
          <p:nvPr>
            <p:ph idx="1"/>
          </p:nvPr>
        </p:nvSpPr>
        <p:spPr/>
        <p:txBody>
          <a:bodyPr/>
          <a:lstStyle/>
          <a:p>
            <a:r>
              <a:rPr lang="zh-CN" altLang="en-US" dirty="0" smtClean="0"/>
              <a:t>在一定地段的自然环境条件下，由彼此在发展中有密切联系的动物、植物和微生物有规律地组合成的生物群体，叫做</a:t>
            </a:r>
            <a:r>
              <a:rPr lang="zh-CN" altLang="en-US" sz="3200" dirty="0" smtClean="0">
                <a:solidFill>
                  <a:srgbClr val="FF0000"/>
                </a:solidFill>
              </a:rPr>
              <a:t>生物群落</a:t>
            </a:r>
            <a:r>
              <a:rPr lang="zh-CN" altLang="en-US" dirty="0" smtClean="0"/>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a:bodyPr>
          <a:lstStyle/>
          <a:p>
            <a:pPr eaLnBrk="1" hangingPunct="1"/>
            <a:r>
              <a:rPr lang="en-US" altLang="zh-CN" sz="4000" b="1" dirty="0" smtClean="0">
                <a:latin typeface="黑体" panose="02010609060101010101" pitchFamily="49" charset="-122"/>
                <a:ea typeface="黑体" panose="02010609060101010101" pitchFamily="49" charset="-122"/>
              </a:rPr>
              <a:t>2. </a:t>
            </a:r>
            <a:r>
              <a:rPr lang="zh-CN" altLang="en-US" sz="4000" b="1" dirty="0" smtClean="0">
                <a:latin typeface="黑体" panose="02010609060101010101" pitchFamily="49" charset="-122"/>
                <a:ea typeface="黑体" panose="02010609060101010101" pitchFamily="49" charset="-122"/>
              </a:rPr>
              <a:t>植物群落的外貌和植物的生活型</a:t>
            </a:r>
          </a:p>
        </p:txBody>
      </p:sp>
      <p:sp>
        <p:nvSpPr>
          <p:cNvPr id="70659" name="Rectangle 3"/>
          <p:cNvSpPr>
            <a:spLocks noGrp="1" noChangeArrowheads="1"/>
          </p:cNvSpPr>
          <p:nvPr>
            <p:ph idx="1"/>
          </p:nvPr>
        </p:nvSpPr>
        <p:spPr/>
        <p:txBody>
          <a:bodyPr/>
          <a:lstStyle/>
          <a:p>
            <a:pPr eaLnBrk="1" hangingPunct="1">
              <a:lnSpc>
                <a:spcPct val="90000"/>
              </a:lnSpc>
              <a:spcBef>
                <a:spcPts val="1200"/>
              </a:spcBef>
              <a:spcAft>
                <a:spcPts val="600"/>
              </a:spcAft>
            </a:pPr>
            <a:r>
              <a:rPr lang="zh-CN" altLang="en-US" b="1" dirty="0" smtClean="0">
                <a:solidFill>
                  <a:schemeClr val="hlink"/>
                </a:solidFill>
              </a:rPr>
              <a:t>植物群落的外貌：</a:t>
            </a:r>
            <a:r>
              <a:rPr lang="zh-CN" altLang="en-US" b="1" dirty="0" smtClean="0"/>
              <a:t>群落长期适应自然环境的一种外部表相。 植物群落的外貌主要决定于植物的</a:t>
            </a:r>
            <a:r>
              <a:rPr lang="zh-CN" altLang="en-US" b="1" dirty="0" smtClean="0">
                <a:solidFill>
                  <a:schemeClr val="hlink"/>
                </a:solidFill>
              </a:rPr>
              <a:t>生活型</a:t>
            </a:r>
            <a:r>
              <a:rPr lang="zh-CN" altLang="en-US" b="1" dirty="0" smtClean="0"/>
              <a:t>（</a:t>
            </a:r>
            <a:r>
              <a:rPr lang="zh-CN" altLang="en-US" b="1" dirty="0" smtClean="0">
                <a:solidFill>
                  <a:schemeClr val="hlink"/>
                </a:solidFill>
              </a:rPr>
              <a:t>生长型</a:t>
            </a:r>
            <a:r>
              <a:rPr lang="zh-CN" altLang="en-US" b="1" dirty="0" smtClean="0"/>
              <a:t>）。</a:t>
            </a:r>
          </a:p>
          <a:p>
            <a:pPr eaLnBrk="1" hangingPunct="1">
              <a:lnSpc>
                <a:spcPct val="90000"/>
              </a:lnSpc>
              <a:spcBef>
                <a:spcPts val="1200"/>
              </a:spcBef>
              <a:spcAft>
                <a:spcPts val="600"/>
              </a:spcAft>
            </a:pPr>
            <a:r>
              <a:rPr lang="zh-CN" altLang="en-US" b="1" dirty="0" smtClean="0">
                <a:solidFill>
                  <a:srgbClr val="FF3300"/>
                </a:solidFill>
              </a:rPr>
              <a:t>生活型：</a:t>
            </a:r>
            <a:r>
              <a:rPr lang="zh-CN" altLang="en-US" b="1" dirty="0" smtClean="0"/>
              <a:t>是植物对一定生活环境长期适应的结果所表现出的生长形式。 </a:t>
            </a:r>
          </a:p>
          <a:p>
            <a:pPr lvl="1" eaLnBrk="1" hangingPunct="1">
              <a:lnSpc>
                <a:spcPct val="90000"/>
              </a:lnSpc>
              <a:spcBef>
                <a:spcPts val="1200"/>
              </a:spcBef>
              <a:spcAft>
                <a:spcPts val="600"/>
              </a:spcAft>
            </a:pPr>
            <a:r>
              <a:rPr lang="zh-CN" altLang="en-US" b="1" dirty="0" smtClean="0"/>
              <a:t>在天然状况下，每一类植物群落都是由几种生活型的植物所组成，而不同类型的植物群落其生活型的组成不一样，群落的外貌也因之有所不同。</a:t>
            </a:r>
            <a:endParaRPr lang="zh-CN" altLang="en-US" dirty="0" smtClean="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zh-CN" b="1" dirty="0" smtClean="0">
                <a:latin typeface="黑体" panose="02010609060101010101" pitchFamily="49" charset="-122"/>
                <a:ea typeface="黑体" panose="02010609060101010101" pitchFamily="49" charset="-122"/>
              </a:rPr>
              <a:t>3.</a:t>
            </a:r>
            <a:r>
              <a:rPr lang="zh-CN" altLang="en-US" b="1" dirty="0" smtClean="0">
                <a:latin typeface="黑体" panose="02010609060101010101" pitchFamily="49" charset="-122"/>
                <a:ea typeface="黑体" panose="02010609060101010101" pitchFamily="49" charset="-122"/>
              </a:rPr>
              <a:t>群落的组成和结构</a:t>
            </a:r>
          </a:p>
        </p:txBody>
      </p:sp>
      <p:sp>
        <p:nvSpPr>
          <p:cNvPr id="71683" name="Rectangle 3"/>
          <p:cNvSpPr>
            <a:spLocks noGrp="1" noChangeArrowheads="1"/>
          </p:cNvSpPr>
          <p:nvPr>
            <p:ph idx="1"/>
          </p:nvPr>
        </p:nvSpPr>
        <p:spPr/>
        <p:txBody>
          <a:bodyPr/>
          <a:lstStyle/>
          <a:p>
            <a:pPr eaLnBrk="1" hangingPunct="1"/>
            <a:r>
              <a:rPr lang="zh-CN" altLang="en-US" sz="3600" b="1" smtClean="0"/>
              <a:t>生物群落的组成和结构包括：</a:t>
            </a:r>
          </a:p>
          <a:p>
            <a:pPr lvl="1" eaLnBrk="1" hangingPunct="1"/>
            <a:r>
              <a:rPr lang="zh-CN" altLang="en-US" sz="3200" b="1" smtClean="0"/>
              <a:t>群落的种类成分</a:t>
            </a:r>
          </a:p>
          <a:p>
            <a:pPr lvl="1" eaLnBrk="1" hangingPunct="1"/>
            <a:r>
              <a:rPr lang="zh-CN" altLang="en-US" sz="3200" b="1" smtClean="0"/>
              <a:t>垂直结构</a:t>
            </a:r>
          </a:p>
          <a:p>
            <a:pPr lvl="1" eaLnBrk="1" hangingPunct="1"/>
            <a:r>
              <a:rPr lang="zh-CN" altLang="en-US" sz="3200" b="1" smtClean="0"/>
              <a:t>水平结构</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b="1" smtClean="0"/>
              <a:t>群落的种类成分</a:t>
            </a:r>
          </a:p>
        </p:txBody>
      </p:sp>
      <p:sp>
        <p:nvSpPr>
          <p:cNvPr id="72707" name="Rectangle 3"/>
          <p:cNvSpPr>
            <a:spLocks noGrp="1" noChangeArrowheads="1"/>
          </p:cNvSpPr>
          <p:nvPr>
            <p:ph idx="1"/>
          </p:nvPr>
        </p:nvSpPr>
        <p:spPr/>
        <p:txBody>
          <a:bodyPr/>
          <a:lstStyle/>
          <a:p>
            <a:pPr eaLnBrk="1" hangingPunct="1"/>
            <a:r>
              <a:rPr lang="zh-CN" altLang="en-US" sz="2800" b="1" dirty="0" smtClean="0"/>
              <a:t>每一个相对稳定的群落都是由一定的生物种所组成。</a:t>
            </a:r>
          </a:p>
          <a:p>
            <a:pPr eaLnBrk="1" hangingPunct="1"/>
            <a:r>
              <a:rPr lang="zh-CN" altLang="en-US" sz="2800" b="1" dirty="0" smtClean="0"/>
              <a:t>一般来说，环境条件愈优越，群落发育的时间愈长，生物种的数目愈多，群落的结构也愈复杂。</a:t>
            </a:r>
          </a:p>
          <a:p>
            <a:pPr eaLnBrk="1" hangingPunct="1"/>
            <a:r>
              <a:rPr lang="zh-CN" altLang="en-US" sz="2800" b="1" dirty="0" smtClean="0">
                <a:solidFill>
                  <a:srgbClr val="FF3300"/>
                </a:solidFill>
              </a:rPr>
              <a:t>边缘效应：</a:t>
            </a:r>
            <a:r>
              <a:rPr lang="zh-CN" altLang="en-US" sz="2800" b="1" dirty="0" smtClean="0"/>
              <a:t>在两个或多个群落间过渡地带，即</a:t>
            </a:r>
            <a:r>
              <a:rPr lang="zh-CN" altLang="en-US" sz="2800" b="1" dirty="0" smtClean="0">
                <a:solidFill>
                  <a:srgbClr val="0033CC"/>
                </a:solidFill>
              </a:rPr>
              <a:t>群落交错区</a:t>
            </a:r>
            <a:r>
              <a:rPr lang="zh-CN" altLang="en-US" sz="2800" b="1" dirty="0" smtClean="0"/>
              <a:t>（如海陆交界的潮间带、河口湾、森林与草地或农田交界的地带），生物的种类和数量常比相邻群落中多的这种现象。</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b="1" smtClean="0"/>
              <a:t>群落的种类成分</a:t>
            </a:r>
          </a:p>
        </p:txBody>
      </p:sp>
      <p:sp>
        <p:nvSpPr>
          <p:cNvPr id="73731" name="Rectangle 3"/>
          <p:cNvSpPr>
            <a:spLocks noGrp="1" noChangeArrowheads="1"/>
          </p:cNvSpPr>
          <p:nvPr>
            <p:ph idx="1"/>
          </p:nvPr>
        </p:nvSpPr>
        <p:spPr/>
        <p:txBody>
          <a:bodyPr/>
          <a:lstStyle/>
          <a:p>
            <a:pPr eaLnBrk="1" hangingPunct="1">
              <a:lnSpc>
                <a:spcPct val="90000"/>
              </a:lnSpc>
            </a:pPr>
            <a:r>
              <a:rPr lang="zh-CN" altLang="en-US" sz="2800" b="1" smtClean="0">
                <a:solidFill>
                  <a:schemeClr val="hlink"/>
                </a:solidFill>
              </a:rPr>
              <a:t>生态位：</a:t>
            </a:r>
            <a:r>
              <a:rPr lang="zh-CN" altLang="en-US" sz="2800" b="1" smtClean="0"/>
              <a:t>群落中每一个生物种所占据的小生境（住所）和它所执行的机能（职业）的结合。</a:t>
            </a:r>
          </a:p>
          <a:p>
            <a:pPr eaLnBrk="1" hangingPunct="1">
              <a:lnSpc>
                <a:spcPct val="90000"/>
              </a:lnSpc>
            </a:pPr>
            <a:r>
              <a:rPr lang="zh-CN" altLang="en-US" sz="2800" b="1" smtClean="0">
                <a:solidFill>
                  <a:schemeClr val="hlink"/>
                </a:solidFill>
              </a:rPr>
              <a:t>优势种：</a:t>
            </a:r>
            <a:r>
              <a:rPr lang="zh-CN" altLang="en-US" sz="2800" b="1" smtClean="0"/>
              <a:t>个体数量多、生物量大、覆盖地面的程度也大的生物。</a:t>
            </a:r>
          </a:p>
          <a:p>
            <a:pPr eaLnBrk="1" hangingPunct="1">
              <a:lnSpc>
                <a:spcPct val="90000"/>
              </a:lnSpc>
            </a:pPr>
            <a:r>
              <a:rPr lang="zh-CN" altLang="en-US" sz="2800" b="1" smtClean="0">
                <a:solidFill>
                  <a:schemeClr val="hlink"/>
                </a:solidFill>
              </a:rPr>
              <a:t>建群种：</a:t>
            </a:r>
            <a:r>
              <a:rPr lang="zh-CN" altLang="en-US" sz="2800" b="1" smtClean="0"/>
              <a:t>优势种中的最优势者，即盖度最大、生物量也最大、占有最大空间，并在建造群落、改造环境和在物质与能量交换中作用最突出的生物种叫做</a:t>
            </a:r>
            <a:r>
              <a:rPr lang="zh-CN" altLang="en-US" sz="2800" b="1" smtClean="0">
                <a:solidFill>
                  <a:schemeClr val="hlink"/>
                </a:solidFill>
              </a:rPr>
              <a:t>建群种</a:t>
            </a:r>
            <a:r>
              <a:rPr lang="zh-CN" altLang="en-US" sz="2800" b="1" smtClean="0"/>
              <a:t>。</a:t>
            </a:r>
          </a:p>
          <a:p>
            <a:pPr eaLnBrk="1" hangingPunct="1">
              <a:lnSpc>
                <a:spcPct val="90000"/>
              </a:lnSpc>
            </a:pPr>
            <a:r>
              <a:rPr lang="zh-CN" altLang="en-US" sz="2800" b="1" smtClean="0">
                <a:solidFill>
                  <a:schemeClr val="hlink"/>
                </a:solidFill>
              </a:rPr>
              <a:t>附属种：</a:t>
            </a:r>
            <a:r>
              <a:rPr lang="zh-CN" altLang="en-US" sz="2800" b="1" smtClean="0"/>
              <a:t>群落中其他次要的种类称作</a:t>
            </a:r>
            <a:r>
              <a:rPr lang="zh-CN" altLang="en-US" sz="2800" b="1" smtClean="0">
                <a:solidFill>
                  <a:schemeClr val="hlink"/>
                </a:solidFill>
              </a:rPr>
              <a:t>附属种</a:t>
            </a:r>
            <a:r>
              <a:rPr lang="zh-CN" altLang="en-US" sz="2800" b="1" smtClean="0"/>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b="1" smtClean="0"/>
              <a:t>群落的垂直结构</a:t>
            </a:r>
          </a:p>
        </p:txBody>
      </p:sp>
      <p:sp>
        <p:nvSpPr>
          <p:cNvPr id="74755" name="Rectangle 3"/>
          <p:cNvSpPr>
            <a:spLocks noGrp="1" noChangeArrowheads="1"/>
          </p:cNvSpPr>
          <p:nvPr>
            <p:ph idx="1"/>
          </p:nvPr>
        </p:nvSpPr>
        <p:spPr/>
        <p:txBody>
          <a:bodyPr/>
          <a:lstStyle/>
          <a:p>
            <a:pPr eaLnBrk="1" hangingPunct="1"/>
            <a:r>
              <a:rPr lang="zh-CN" altLang="en-US" b="1" smtClean="0"/>
              <a:t>大多数群落的内部都有垂直分化现象，即不同的生物种出现于地面以上不同的高度和地面以下不同的深度，从而使整个群落在垂直方向上有上下层次的出现的成层现象。</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b="1" smtClean="0"/>
              <a:t>群落的水平结构</a:t>
            </a:r>
          </a:p>
        </p:txBody>
      </p:sp>
      <p:sp>
        <p:nvSpPr>
          <p:cNvPr id="75779" name="Rectangle 3"/>
          <p:cNvSpPr>
            <a:spLocks noGrp="1" noChangeArrowheads="1"/>
          </p:cNvSpPr>
          <p:nvPr>
            <p:ph idx="1"/>
          </p:nvPr>
        </p:nvSpPr>
        <p:spPr/>
        <p:txBody>
          <a:bodyPr/>
          <a:lstStyle/>
          <a:p>
            <a:pPr eaLnBrk="1" hangingPunct="1"/>
            <a:r>
              <a:rPr lang="zh-CN" altLang="en-US" b="1" smtClean="0"/>
              <a:t>土壤条件或光照状况的不同，以及由于动物的活动，使群落内部的环境在水平方向上出现不一致的现象。</a:t>
            </a:r>
          </a:p>
          <a:p>
            <a:pPr eaLnBrk="1" hangingPunct="1"/>
            <a:r>
              <a:rPr lang="zh-CN" altLang="en-US" b="1" smtClean="0">
                <a:solidFill>
                  <a:srgbClr val="FF3300"/>
                </a:solidFill>
              </a:rPr>
              <a:t>小群落：</a:t>
            </a:r>
            <a:r>
              <a:rPr lang="zh-CN" altLang="en-US" b="1" smtClean="0"/>
              <a:t>群落的水平结构形成的许多小环境，或由于植物依靠根蘖和根茎繁殖的结果，便在群落内部分化出许多由一种或若干种植物所构成的小斑块。</a:t>
            </a:r>
            <a:r>
              <a:rPr lang="zh-CN" altLang="en-US" sz="3600" b="1" smtClean="0"/>
              <a:t> </a:t>
            </a:r>
            <a:endParaRPr lang="zh-CN" altLang="en-US" b="1" smtClean="0"/>
          </a:p>
          <a:p>
            <a:pPr eaLnBrk="1" hangingPunct="1"/>
            <a:endParaRPr lang="en-US" altLang="zh-CN" smtClean="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b="1" dirty="0" smtClean="0">
                <a:latin typeface="黑体" panose="02010609060101010101" pitchFamily="49" charset="-122"/>
                <a:ea typeface="黑体" panose="02010609060101010101" pitchFamily="49" charset="-122"/>
              </a:rPr>
              <a:t>4. </a:t>
            </a:r>
            <a:r>
              <a:rPr lang="zh-CN" altLang="en-US" b="1" dirty="0" smtClean="0">
                <a:latin typeface="黑体" panose="02010609060101010101" pitchFamily="49" charset="-122"/>
                <a:ea typeface="黑体" panose="02010609060101010101" pitchFamily="49" charset="-122"/>
              </a:rPr>
              <a:t>群落内部环境</a:t>
            </a:r>
          </a:p>
        </p:txBody>
      </p:sp>
      <p:sp>
        <p:nvSpPr>
          <p:cNvPr id="76803" name="Rectangle 3"/>
          <p:cNvSpPr>
            <a:spLocks noGrp="1" noChangeArrowheads="1"/>
          </p:cNvSpPr>
          <p:nvPr>
            <p:ph idx="1"/>
          </p:nvPr>
        </p:nvSpPr>
        <p:spPr/>
        <p:txBody>
          <a:bodyPr/>
          <a:lstStyle/>
          <a:p>
            <a:pPr eaLnBrk="1" hangingPunct="1"/>
            <a:r>
              <a:rPr lang="en-US" altLang="zh-CN" b="1" smtClean="0"/>
              <a:t> </a:t>
            </a:r>
            <a:r>
              <a:rPr lang="zh-CN" altLang="en-US" b="1" smtClean="0"/>
              <a:t>植物群落不仅受外界环境的支配，同时它本身也影响着外部环境。 </a:t>
            </a:r>
          </a:p>
          <a:p>
            <a:pPr eaLnBrk="1" hangingPunct="1"/>
            <a:endParaRPr lang="en-US" altLang="zh-CN" smtClean="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b="1" dirty="0" smtClean="0">
                <a:latin typeface="黑体" panose="02010609060101010101" pitchFamily="49" charset="-122"/>
                <a:ea typeface="黑体" panose="02010609060101010101" pitchFamily="49" charset="-122"/>
              </a:rPr>
              <a:t>5.</a:t>
            </a:r>
            <a:r>
              <a:rPr lang="zh-CN" altLang="en-US" b="1" dirty="0" smtClean="0">
                <a:latin typeface="黑体" panose="02010609060101010101" pitchFamily="49" charset="-122"/>
                <a:ea typeface="黑体" panose="02010609060101010101" pitchFamily="49" charset="-122"/>
              </a:rPr>
              <a:t>生物群落的动态</a:t>
            </a:r>
          </a:p>
        </p:txBody>
      </p:sp>
      <p:sp>
        <p:nvSpPr>
          <p:cNvPr id="77827" name="Rectangle 3"/>
          <p:cNvSpPr>
            <a:spLocks noGrp="1" noChangeArrowheads="1"/>
          </p:cNvSpPr>
          <p:nvPr>
            <p:ph idx="1"/>
          </p:nvPr>
        </p:nvSpPr>
        <p:spPr/>
        <p:txBody>
          <a:bodyPr/>
          <a:lstStyle/>
          <a:p>
            <a:pPr eaLnBrk="1" hangingPunct="1"/>
            <a:r>
              <a:rPr lang="zh-CN" altLang="en-US" b="1" smtClean="0"/>
              <a:t>生物群落的变化是多方面：</a:t>
            </a:r>
          </a:p>
          <a:p>
            <a:pPr lvl="1" eaLnBrk="1" hangingPunct="1"/>
            <a:r>
              <a:rPr lang="zh-CN" altLang="en-US" b="1" smtClean="0"/>
              <a:t>季节性变化</a:t>
            </a:r>
          </a:p>
          <a:p>
            <a:pPr lvl="1" eaLnBrk="1" hangingPunct="1"/>
            <a:r>
              <a:rPr lang="zh-CN" altLang="en-US" b="1" smtClean="0"/>
              <a:t>年际变化</a:t>
            </a:r>
          </a:p>
          <a:p>
            <a:pPr lvl="1" eaLnBrk="1" hangingPunct="1"/>
            <a:r>
              <a:rPr lang="zh-CN" altLang="en-US" b="1" smtClean="0">
                <a:solidFill>
                  <a:srgbClr val="FF3300"/>
                </a:solidFill>
              </a:rPr>
              <a:t>群落的演替和演化</a:t>
            </a:r>
            <a:endParaRPr lang="zh-CN" altLang="en-US" b="1" smtClean="0"/>
          </a:p>
          <a:p>
            <a:pPr eaLnBrk="1" hangingPunct="1"/>
            <a:r>
              <a:rPr lang="zh-CN" altLang="en-US" b="1" smtClean="0"/>
              <a:t>季相更替（时间上的层性）：群落外貌的这种顺序变化的过程，叫做季相更替。</a:t>
            </a:r>
          </a:p>
          <a:p>
            <a:pPr eaLnBrk="1" hangingPunct="1"/>
            <a:endParaRPr lang="en-US" altLang="zh-CN"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z="4000" b="1" dirty="0" smtClean="0"/>
              <a:t>1. </a:t>
            </a:r>
            <a:r>
              <a:rPr lang="zh-CN" altLang="en-US" sz="4000" b="1" dirty="0" smtClean="0"/>
              <a:t>植物分类</a:t>
            </a:r>
          </a:p>
        </p:txBody>
      </p:sp>
      <p:grpSp>
        <p:nvGrpSpPr>
          <p:cNvPr id="4" name="组合 5"/>
          <p:cNvGrpSpPr/>
          <p:nvPr/>
        </p:nvGrpSpPr>
        <p:grpSpPr>
          <a:xfrm>
            <a:off x="4860032" y="2708920"/>
            <a:ext cx="3456384" cy="3528392"/>
            <a:chOff x="530254" y="2071678"/>
            <a:chExt cx="2587625" cy="2747963"/>
          </a:xfrm>
        </p:grpSpPr>
        <p:sp>
          <p:nvSpPr>
            <p:cNvPr id="5"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cs typeface="+mn-cs"/>
              </a:endParaRPr>
            </a:p>
          </p:txBody>
        </p:sp>
        <p:sp>
          <p:nvSpPr>
            <p:cNvPr id="6" name="AutoShape 24"/>
            <p:cNvSpPr>
              <a:spLocks noChangeArrowheads="1"/>
            </p:cNvSpPr>
            <p:nvPr/>
          </p:nvSpPr>
          <p:spPr bwMode="ltGray">
            <a:xfrm>
              <a:off x="628679" y="2071678"/>
              <a:ext cx="2355850" cy="523875"/>
            </a:xfrm>
            <a:prstGeom prst="roundRect">
              <a:avLst>
                <a:gd name="adj" fmla="val 16667"/>
              </a:avLst>
            </a:prstGeom>
            <a:solidFill>
              <a:srgbClr val="0000FF"/>
            </a:solidFill>
            <a:ln w="38100" algn="ctr">
              <a:solidFill>
                <a:srgbClr val="FFFFFF">
                  <a:alpha val="70000"/>
                </a:srgb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charset="0"/>
                <a:ea typeface="宋体" charset="-122"/>
                <a:cs typeface="+mn-cs"/>
              </a:endParaRPr>
            </a:p>
          </p:txBody>
        </p:sp>
        <p:sp>
          <p:nvSpPr>
            <p:cNvPr id="7"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rgbClr val="0000FF">
                    <a:alpha val="70000"/>
                  </a:srgbClr>
                </a:gs>
              </a:gsLst>
              <a:lin ang="5400000" scaled="1"/>
            </a:gradFill>
            <a:ln w="9525" algn="ctr">
              <a:no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cs typeface="+mn-cs"/>
              </a:endParaRPr>
            </a:p>
          </p:txBody>
        </p:sp>
        <p:sp>
          <p:nvSpPr>
            <p:cNvPr id="8" name="Rectangle 26"/>
            <p:cNvSpPr>
              <a:spLocks noChangeArrowheads="1"/>
            </p:cNvSpPr>
            <p:nvPr/>
          </p:nvSpPr>
          <p:spPr bwMode="black">
            <a:xfrm>
              <a:off x="1192698" y="2071678"/>
              <a:ext cx="1213532" cy="407491"/>
            </a:xfrm>
            <a:prstGeom prst="rect">
              <a:avLst/>
            </a:prstGeom>
            <a:noFill/>
            <a:ln w="9525"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FFFFFF"/>
                  </a:solidFill>
                  <a:effectLst/>
                  <a:uLnTx/>
                  <a:uFillTx/>
                  <a:latin typeface="黑体" pitchFamily="49" charset="-122"/>
                  <a:ea typeface="黑体" pitchFamily="49" charset="-122"/>
                  <a:cs typeface="+mn-cs"/>
                </a:rPr>
                <a:t>亚级分类</a:t>
              </a:r>
              <a:endParaRPr kumimoji="0" lang="zh-CN" altLang="en-US" sz="2800" b="0" i="0" u="none" strike="noStrike" kern="0" cap="none" spc="0" normalizeH="0" baseline="0" noProof="0" dirty="0">
                <a:ln>
                  <a:noFill/>
                </a:ln>
                <a:solidFill>
                  <a:srgbClr val="FFFFFF"/>
                </a:solidFill>
                <a:effectLst/>
                <a:uLnTx/>
                <a:uFillTx/>
                <a:latin typeface="黑体" pitchFamily="49" charset="-122"/>
                <a:ea typeface="黑体" pitchFamily="49" charset="-122"/>
                <a:cs typeface="+mn-cs"/>
              </a:endParaRPr>
            </a:p>
          </p:txBody>
        </p:sp>
        <p:sp>
          <p:nvSpPr>
            <p:cNvPr id="9" name="Text Box 28"/>
            <p:cNvSpPr txBox="1">
              <a:spLocks noChangeArrowheads="1"/>
            </p:cNvSpPr>
            <p:nvPr/>
          </p:nvSpPr>
          <p:spPr bwMode="gray">
            <a:xfrm>
              <a:off x="674716" y="2731409"/>
              <a:ext cx="2262188" cy="1749816"/>
            </a:xfrm>
            <a:prstGeom prst="rect">
              <a:avLst/>
            </a:prstGeom>
            <a:noFill/>
            <a:ln w="9525" algn="ctr">
              <a:noFill/>
              <a:miter lim="800000"/>
              <a:headEnd/>
              <a:tailEnd/>
            </a:ln>
            <a:effectLst/>
          </p:spPr>
          <p:txBody>
            <a:bodyPr>
              <a:spAutoFit/>
            </a:bodyPr>
            <a:lstStyle/>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亚门（</a:t>
              </a:r>
              <a:r>
                <a:rPr lang="en-US" altLang="zh-CN" sz="2000" b="1" kern="0" dirty="0" err="1">
                  <a:solidFill>
                    <a:srgbClr val="1F497D">
                      <a:lumMod val="10000"/>
                    </a:srgbClr>
                  </a:solidFill>
                  <a:latin typeface="Arial" charset="0"/>
                </a:rPr>
                <a:t>Subdiviso</a:t>
              </a:r>
              <a:r>
                <a:rPr lang="zh-CN" altLang="en-US" sz="2000" b="1" kern="0" dirty="0">
                  <a:solidFill>
                    <a:srgbClr val="1F497D">
                      <a:lumMod val="10000"/>
                    </a:srgbClr>
                  </a:solidFill>
                  <a:latin typeface="Arial" charset="0"/>
                </a:rPr>
                <a:t>）</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亚纲（</a:t>
              </a:r>
              <a:r>
                <a:rPr lang="en-US" altLang="zh-CN" sz="2000" b="1" kern="0" dirty="0" err="1">
                  <a:solidFill>
                    <a:srgbClr val="1F497D">
                      <a:lumMod val="10000"/>
                    </a:srgbClr>
                  </a:solidFill>
                  <a:latin typeface="Arial" charset="0"/>
                </a:rPr>
                <a:t>Subclassis</a:t>
              </a:r>
              <a:r>
                <a:rPr lang="zh-CN" altLang="en-US" sz="2000" b="1" kern="0" dirty="0">
                  <a:solidFill>
                    <a:srgbClr val="1F497D">
                      <a:lumMod val="10000"/>
                    </a:srgbClr>
                  </a:solidFill>
                  <a:latin typeface="Arial" charset="0"/>
                </a:rPr>
                <a:t>）</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亚目（</a:t>
              </a:r>
              <a:r>
                <a:rPr lang="en-US" altLang="zh-CN" sz="2000" b="1" kern="0" dirty="0" err="1">
                  <a:solidFill>
                    <a:srgbClr val="1F497D">
                      <a:lumMod val="10000"/>
                    </a:srgbClr>
                  </a:solidFill>
                  <a:latin typeface="Arial" charset="0"/>
                </a:rPr>
                <a:t>Suboxder</a:t>
              </a:r>
              <a:r>
                <a:rPr lang="zh-CN" altLang="en-US" sz="2000" b="1" kern="0" dirty="0">
                  <a:solidFill>
                    <a:srgbClr val="1F497D">
                      <a:lumMod val="10000"/>
                    </a:srgbClr>
                  </a:solidFill>
                  <a:latin typeface="Arial" charset="0"/>
                </a:rPr>
                <a:t>）</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亚科（</a:t>
              </a:r>
              <a:r>
                <a:rPr lang="en-US" altLang="zh-CN" sz="2000" b="1" kern="0" dirty="0" err="1">
                  <a:solidFill>
                    <a:srgbClr val="1F497D">
                      <a:lumMod val="10000"/>
                    </a:srgbClr>
                  </a:solidFill>
                  <a:latin typeface="Arial" charset="0"/>
                </a:rPr>
                <a:t>Subfamilia</a:t>
              </a:r>
              <a:r>
                <a:rPr lang="zh-CN" altLang="en-US" sz="2000" b="1" kern="0" dirty="0">
                  <a:solidFill>
                    <a:srgbClr val="1F497D">
                      <a:lumMod val="10000"/>
                    </a:srgbClr>
                  </a:solidFill>
                  <a:latin typeface="Arial" charset="0"/>
                </a:rPr>
                <a:t>）</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亚属（</a:t>
              </a:r>
              <a:r>
                <a:rPr lang="en-US" altLang="zh-CN" sz="2000" b="1" kern="0" dirty="0" err="1">
                  <a:solidFill>
                    <a:srgbClr val="1F497D">
                      <a:lumMod val="10000"/>
                    </a:srgbClr>
                  </a:solidFill>
                  <a:latin typeface="Arial" charset="0"/>
                </a:rPr>
                <a:t>Subgeus</a:t>
              </a:r>
              <a:r>
                <a:rPr lang="zh-CN" altLang="en-US" sz="2000" b="1" kern="0" dirty="0">
                  <a:solidFill>
                    <a:srgbClr val="1F497D">
                      <a:lumMod val="10000"/>
                    </a:srgbClr>
                  </a:solidFill>
                  <a:latin typeface="Arial" charset="0"/>
                </a:rPr>
                <a:t>）。</a:t>
              </a: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endParaRPr>
            </a:p>
          </p:txBody>
        </p:sp>
      </p:grpSp>
      <p:grpSp>
        <p:nvGrpSpPr>
          <p:cNvPr id="10" name="组合 5"/>
          <p:cNvGrpSpPr/>
          <p:nvPr/>
        </p:nvGrpSpPr>
        <p:grpSpPr>
          <a:xfrm>
            <a:off x="864689" y="2677679"/>
            <a:ext cx="3456384" cy="3555531"/>
            <a:chOff x="530254" y="2071678"/>
            <a:chExt cx="2587625" cy="2769099"/>
          </a:xfrm>
        </p:grpSpPr>
        <p:sp>
          <p:nvSpPr>
            <p:cNvPr id="11"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cs typeface="+mn-cs"/>
              </a:endParaRPr>
            </a:p>
          </p:txBody>
        </p:sp>
        <p:sp>
          <p:nvSpPr>
            <p:cNvPr id="12" name="AutoShape 24"/>
            <p:cNvSpPr>
              <a:spLocks noChangeArrowheads="1"/>
            </p:cNvSpPr>
            <p:nvPr/>
          </p:nvSpPr>
          <p:spPr bwMode="ltGray">
            <a:xfrm>
              <a:off x="628679" y="2071678"/>
              <a:ext cx="2355850" cy="523875"/>
            </a:xfrm>
            <a:prstGeom prst="roundRect">
              <a:avLst>
                <a:gd name="adj" fmla="val 16667"/>
              </a:avLst>
            </a:prstGeom>
            <a:solidFill>
              <a:srgbClr val="0000FF"/>
            </a:solidFill>
            <a:ln w="38100" algn="ctr">
              <a:solidFill>
                <a:srgbClr val="FFFFFF">
                  <a:alpha val="70000"/>
                </a:srgb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charset="0"/>
                <a:ea typeface="宋体" charset="-122"/>
                <a:cs typeface="+mn-cs"/>
              </a:endParaRPr>
            </a:p>
          </p:txBody>
        </p:sp>
        <p:sp>
          <p:nvSpPr>
            <p:cNvPr id="13"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rgbClr val="0000FF">
                    <a:alpha val="70000"/>
                  </a:srgbClr>
                </a:gs>
              </a:gsLst>
              <a:lin ang="5400000" scaled="1"/>
            </a:gradFill>
            <a:ln w="9525" algn="ctr">
              <a:no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cs typeface="+mn-cs"/>
              </a:endParaRPr>
            </a:p>
          </p:txBody>
        </p:sp>
        <p:sp>
          <p:nvSpPr>
            <p:cNvPr id="14" name="Rectangle 26"/>
            <p:cNvSpPr>
              <a:spLocks noChangeArrowheads="1"/>
            </p:cNvSpPr>
            <p:nvPr/>
          </p:nvSpPr>
          <p:spPr bwMode="black">
            <a:xfrm>
              <a:off x="1192698" y="2071678"/>
              <a:ext cx="1213532" cy="407491"/>
            </a:xfrm>
            <a:prstGeom prst="rect">
              <a:avLst/>
            </a:prstGeom>
            <a:noFill/>
            <a:ln w="9525"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FFFFFF"/>
                  </a:solidFill>
                  <a:effectLst/>
                  <a:uLnTx/>
                  <a:uFillTx/>
                  <a:latin typeface="黑体" pitchFamily="49" charset="-122"/>
                  <a:ea typeface="黑体" pitchFamily="49" charset="-122"/>
                  <a:cs typeface="+mn-cs"/>
                </a:rPr>
                <a:t>分类等级</a:t>
              </a:r>
              <a:endParaRPr kumimoji="0" lang="zh-CN" altLang="en-US" sz="2800" b="0" i="0" u="none" strike="noStrike" kern="0" cap="none" spc="0" normalizeH="0" baseline="0" noProof="0" dirty="0">
                <a:ln>
                  <a:noFill/>
                </a:ln>
                <a:solidFill>
                  <a:srgbClr val="FFFFFF"/>
                </a:solidFill>
                <a:effectLst/>
                <a:uLnTx/>
                <a:uFillTx/>
                <a:latin typeface="黑体" pitchFamily="49" charset="-122"/>
                <a:ea typeface="黑体" pitchFamily="49" charset="-122"/>
                <a:cs typeface="+mn-cs"/>
              </a:endParaRPr>
            </a:p>
          </p:txBody>
        </p:sp>
        <p:sp>
          <p:nvSpPr>
            <p:cNvPr id="15" name="Text Box 28"/>
            <p:cNvSpPr txBox="1">
              <a:spLocks noChangeArrowheads="1"/>
            </p:cNvSpPr>
            <p:nvPr/>
          </p:nvSpPr>
          <p:spPr bwMode="gray">
            <a:xfrm>
              <a:off x="674716" y="2731409"/>
              <a:ext cx="2262188" cy="2109368"/>
            </a:xfrm>
            <a:prstGeom prst="rect">
              <a:avLst/>
            </a:prstGeom>
            <a:noFill/>
            <a:ln w="9525" algn="ctr">
              <a:noFill/>
              <a:miter lim="800000"/>
              <a:headEnd/>
              <a:tailEnd/>
            </a:ln>
            <a:effectLst/>
          </p:spPr>
          <p:txBody>
            <a:bodyPr>
              <a:spAutoFit/>
            </a:bodyPr>
            <a:lstStyle/>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门（</a:t>
              </a:r>
              <a:r>
                <a:rPr lang="en-US" altLang="zh-CN" sz="2000" b="1" kern="0" dirty="0" err="1">
                  <a:solidFill>
                    <a:srgbClr val="1F497D">
                      <a:lumMod val="10000"/>
                    </a:srgbClr>
                  </a:solidFill>
                  <a:latin typeface="Arial" charset="0"/>
                </a:rPr>
                <a:t>Divisio</a:t>
              </a:r>
              <a:r>
                <a:rPr lang="en-US" altLang="zh-CN" sz="2000" b="1" kern="0" dirty="0">
                  <a:solidFill>
                    <a:srgbClr val="1F497D">
                      <a:lumMod val="10000"/>
                    </a:srgbClr>
                  </a:solidFill>
                  <a:latin typeface="Arial" charset="0"/>
                </a:rPr>
                <a:t>)</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纲（</a:t>
              </a:r>
              <a:r>
                <a:rPr lang="en-US" altLang="zh-CN" sz="2000" b="1" kern="0" dirty="0">
                  <a:solidFill>
                    <a:srgbClr val="1F497D">
                      <a:lumMod val="10000"/>
                    </a:srgbClr>
                  </a:solidFill>
                  <a:latin typeface="Arial" charset="0"/>
                </a:rPr>
                <a:t>C1assis</a:t>
              </a:r>
              <a:r>
                <a:rPr lang="zh-CN" altLang="en-US" sz="2000" b="1" kern="0" dirty="0">
                  <a:solidFill>
                    <a:srgbClr val="1F497D">
                      <a:lumMod val="10000"/>
                    </a:srgbClr>
                  </a:solidFill>
                  <a:latin typeface="Arial" charset="0"/>
                </a:rPr>
                <a:t>）</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目（</a:t>
              </a:r>
              <a:r>
                <a:rPr lang="en-US" altLang="zh-CN" sz="2000" b="1" kern="0" dirty="0">
                  <a:solidFill>
                    <a:srgbClr val="1F497D">
                      <a:lumMod val="10000"/>
                    </a:srgbClr>
                  </a:solidFill>
                  <a:latin typeface="Arial" charset="0"/>
                </a:rPr>
                <a:t>order</a:t>
              </a:r>
              <a:r>
                <a:rPr lang="zh-CN" altLang="en-US" sz="2000" b="1" kern="0" dirty="0">
                  <a:solidFill>
                    <a:srgbClr val="1F497D">
                      <a:lumMod val="10000"/>
                    </a:srgbClr>
                  </a:solidFill>
                  <a:latin typeface="Arial" charset="0"/>
                </a:rPr>
                <a:t>）</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科（</a:t>
              </a:r>
              <a:r>
                <a:rPr lang="en-US" altLang="zh-CN" sz="2000" b="1" kern="0" dirty="0" err="1">
                  <a:solidFill>
                    <a:srgbClr val="1F497D">
                      <a:lumMod val="10000"/>
                    </a:srgbClr>
                  </a:solidFill>
                  <a:latin typeface="Arial" charset="0"/>
                </a:rPr>
                <a:t>Familia</a:t>
              </a:r>
              <a:r>
                <a:rPr lang="en-US" altLang="zh-CN" sz="2000" b="1" kern="0" dirty="0">
                  <a:solidFill>
                    <a:srgbClr val="1F497D">
                      <a:lumMod val="10000"/>
                    </a:srgbClr>
                  </a:solidFill>
                  <a:latin typeface="Arial" charset="0"/>
                </a:rPr>
                <a:t>)</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属（</a:t>
              </a:r>
              <a:r>
                <a:rPr lang="en-US" altLang="zh-CN" sz="2000" b="1" kern="0" dirty="0">
                  <a:solidFill>
                    <a:srgbClr val="1F497D">
                      <a:lumMod val="10000"/>
                    </a:srgbClr>
                  </a:solidFill>
                  <a:latin typeface="Arial" charset="0"/>
                </a:rPr>
                <a:t>Genus)</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种（</a:t>
              </a:r>
              <a:r>
                <a:rPr lang="en-US" altLang="zh-CN" sz="2000" b="1" kern="0" dirty="0">
                  <a:solidFill>
                    <a:srgbClr val="1F497D">
                      <a:lumMod val="10000"/>
                    </a:srgbClr>
                  </a:solidFill>
                  <a:latin typeface="Arial" charset="0"/>
                </a:rPr>
                <a:t>Species</a:t>
              </a:r>
              <a:r>
                <a:rPr lang="zh-CN" altLang="en-US" sz="2000" b="1" kern="0" dirty="0">
                  <a:solidFill>
                    <a:srgbClr val="1F497D">
                      <a:lumMod val="10000"/>
                    </a:srgbClr>
                  </a:solidFill>
                  <a:latin typeface="Arial" charset="0"/>
                </a:rPr>
                <a:t>）</a:t>
              </a:r>
            </a:p>
          </p:txBody>
        </p:sp>
      </p:grpSp>
      <p:sp>
        <p:nvSpPr>
          <p:cNvPr id="3" name="矩形 2"/>
          <p:cNvSpPr/>
          <p:nvPr/>
        </p:nvSpPr>
        <p:spPr>
          <a:xfrm>
            <a:off x="611560" y="1786048"/>
            <a:ext cx="3193503" cy="523220"/>
          </a:xfrm>
          <a:prstGeom prst="rect">
            <a:avLst/>
          </a:prstGeom>
        </p:spPr>
        <p:txBody>
          <a:bodyPr wrap="none">
            <a:spAutoFit/>
          </a:bodyPr>
          <a:lstStyle/>
          <a:p>
            <a:r>
              <a:rPr lang="en-US" altLang="zh-CN" sz="2800" b="1" dirty="0" smtClean="0"/>
              <a:t>a) </a:t>
            </a:r>
            <a:r>
              <a:rPr lang="zh-CN" altLang="en-US" sz="2800" b="1" dirty="0" smtClean="0"/>
              <a:t>植物的分类等级</a:t>
            </a:r>
            <a:endParaRPr lang="zh-CN" altLang="en-US"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sz="3600" b="1" dirty="0" smtClean="0">
                <a:latin typeface="黑体" panose="02010609060101010101" pitchFamily="49" charset="-122"/>
                <a:ea typeface="黑体" panose="02010609060101010101" pitchFamily="49" charset="-122"/>
              </a:rPr>
              <a:t>8.5</a:t>
            </a:r>
            <a:r>
              <a:rPr lang="zh-CN" altLang="en-US" sz="3600" b="1" dirty="0" smtClean="0">
                <a:latin typeface="Arial" panose="020B0604020202020204" pitchFamily="34" charset="0"/>
                <a:ea typeface="黑体" panose="02010609060101010101" pitchFamily="49" charset="-122"/>
              </a:rPr>
              <a:t> </a:t>
            </a:r>
            <a:r>
              <a:rPr lang="zh-CN" altLang="en-US" sz="3600" b="1" dirty="0" smtClean="0">
                <a:latin typeface="黑体" panose="02010609060101010101" pitchFamily="49" charset="-122"/>
                <a:ea typeface="黑体" panose="02010609060101010101" pitchFamily="49" charset="-122"/>
              </a:rPr>
              <a:t> 生态系统的主要特征与类型</a:t>
            </a:r>
          </a:p>
        </p:txBody>
      </p:sp>
      <p:sp>
        <p:nvSpPr>
          <p:cNvPr id="78851" name="Rectangle 3"/>
          <p:cNvSpPr>
            <a:spLocks noGrp="1" noChangeArrowheads="1"/>
          </p:cNvSpPr>
          <p:nvPr>
            <p:ph idx="1"/>
          </p:nvPr>
        </p:nvSpPr>
        <p:spPr/>
        <p:txBody>
          <a:bodyPr/>
          <a:lstStyle/>
          <a:p>
            <a:pPr eaLnBrk="1" hangingPunct="1"/>
            <a:r>
              <a:rPr lang="zh-CN" altLang="en-US" b="1" smtClean="0"/>
              <a:t>生态系统的概念</a:t>
            </a:r>
          </a:p>
          <a:p>
            <a:pPr eaLnBrk="1" hangingPunct="1"/>
            <a:r>
              <a:rPr lang="zh-CN" altLang="en-US" b="1" smtClean="0"/>
              <a:t>生态系统的结构</a:t>
            </a:r>
          </a:p>
          <a:p>
            <a:pPr eaLnBrk="1" hangingPunct="1"/>
            <a:r>
              <a:rPr lang="zh-CN" altLang="en-US" b="1" smtClean="0"/>
              <a:t>生态系统的功能</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sz="4000" dirty="0" smtClean="0"/>
              <a:t>8.5.1 </a:t>
            </a:r>
            <a:r>
              <a:rPr lang="zh-CN" altLang="en-US" sz="4000" b="1" dirty="0" smtClean="0"/>
              <a:t>生态系统的概念 </a:t>
            </a:r>
          </a:p>
        </p:txBody>
      </p:sp>
      <p:sp>
        <p:nvSpPr>
          <p:cNvPr id="79875" name="Rectangle 3"/>
          <p:cNvSpPr>
            <a:spLocks noGrp="1" noChangeArrowheads="1"/>
          </p:cNvSpPr>
          <p:nvPr>
            <p:ph idx="1"/>
          </p:nvPr>
        </p:nvSpPr>
        <p:spPr/>
        <p:txBody>
          <a:bodyPr/>
          <a:lstStyle/>
          <a:p>
            <a:pPr eaLnBrk="1" hangingPunct="1"/>
            <a:r>
              <a:rPr lang="zh-CN" altLang="en-US" b="1" smtClean="0">
                <a:solidFill>
                  <a:srgbClr val="FF3300"/>
                </a:solidFill>
              </a:rPr>
              <a:t>生态系统</a:t>
            </a:r>
            <a:r>
              <a:rPr lang="zh-CN" altLang="en-US" b="1" smtClean="0"/>
              <a:t>就是在一定地区内，生物和它们的非生物环境（物理环境）之间进行着连续的能量和物质交换所形成的一个生态学功能单位。</a:t>
            </a:r>
          </a:p>
          <a:p>
            <a:pPr eaLnBrk="1" hangingPunct="1"/>
            <a:endParaRPr lang="en-US" altLang="zh-CN" smtClean="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CN" dirty="0" smtClean="0"/>
              <a:t>8.5.2 </a:t>
            </a:r>
            <a:r>
              <a:rPr lang="zh-CN" altLang="en-US" dirty="0" smtClean="0"/>
              <a:t>生态系统的结构</a:t>
            </a:r>
          </a:p>
        </p:txBody>
      </p:sp>
      <p:sp>
        <p:nvSpPr>
          <p:cNvPr id="80899" name="Rectangle 3"/>
          <p:cNvSpPr>
            <a:spLocks noGrp="1" noChangeArrowheads="1"/>
          </p:cNvSpPr>
          <p:nvPr>
            <p:ph idx="1"/>
          </p:nvPr>
        </p:nvSpPr>
        <p:spPr/>
        <p:txBody>
          <a:bodyPr/>
          <a:lstStyle/>
          <a:p>
            <a:r>
              <a:rPr lang="zh-CN" altLang="en-US" smtClean="0"/>
              <a:t>生态系统的结构：主要指组成成分和营养结构。</a:t>
            </a:r>
          </a:p>
          <a:p>
            <a:r>
              <a:rPr lang="zh-CN" altLang="en-US" smtClean="0"/>
              <a:t>生态系统的组成：</a:t>
            </a:r>
          </a:p>
          <a:p>
            <a:pPr lvl="1"/>
            <a:r>
              <a:rPr lang="zh-CN" altLang="en-US" smtClean="0"/>
              <a:t>非生物成分</a:t>
            </a:r>
          </a:p>
          <a:p>
            <a:pPr lvl="1"/>
            <a:r>
              <a:rPr lang="zh-CN" altLang="en-US" smtClean="0"/>
              <a:t>生产者</a:t>
            </a:r>
          </a:p>
          <a:p>
            <a:pPr lvl="1"/>
            <a:r>
              <a:rPr lang="zh-CN" altLang="en-US" smtClean="0"/>
              <a:t>消费者</a:t>
            </a:r>
          </a:p>
          <a:p>
            <a:pPr lvl="1"/>
            <a:r>
              <a:rPr lang="zh-CN" altLang="en-US" smtClean="0"/>
              <a:t>分解者</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b="1" smtClean="0"/>
              <a:t>生态系统的营养结构</a:t>
            </a:r>
          </a:p>
        </p:txBody>
      </p:sp>
      <p:sp>
        <p:nvSpPr>
          <p:cNvPr id="81923" name="Rectangle 3"/>
          <p:cNvSpPr>
            <a:spLocks noGrp="1" noChangeArrowheads="1"/>
          </p:cNvSpPr>
          <p:nvPr>
            <p:ph idx="1"/>
          </p:nvPr>
        </p:nvSpPr>
        <p:spPr/>
        <p:txBody>
          <a:bodyPr/>
          <a:lstStyle/>
          <a:p>
            <a:pPr algn="just" eaLnBrk="1" hangingPunct="1"/>
            <a:r>
              <a:rPr lang="zh-CN" altLang="en-US" b="1" smtClean="0"/>
              <a:t>在一个生态系统中，以生产者植物为起点，各种生物有机体以吃与被吃的关系，即通过食物的关系彼此关联而形成为一个能量与物质流通的系列，即</a:t>
            </a:r>
            <a:r>
              <a:rPr lang="zh-CN" altLang="en-US" b="1" smtClean="0">
                <a:solidFill>
                  <a:srgbClr val="FF3300"/>
                </a:solidFill>
              </a:rPr>
              <a:t>食物链</a:t>
            </a:r>
            <a:r>
              <a:rPr lang="zh-CN" altLang="en-US" b="1" smtClean="0"/>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7" descr="ez48_03_pic">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5" descr="t5-6">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CN" dirty="0" smtClean="0"/>
              <a:t>8.5.3 </a:t>
            </a:r>
            <a:r>
              <a:rPr lang="zh-CN" altLang="en-US" b="1" dirty="0" smtClean="0"/>
              <a:t>生态系统的功能</a:t>
            </a:r>
          </a:p>
        </p:txBody>
      </p:sp>
      <p:sp>
        <p:nvSpPr>
          <p:cNvPr id="84995" name="Rectangle 3"/>
          <p:cNvSpPr>
            <a:spLocks noGrp="1" noChangeArrowheads="1"/>
          </p:cNvSpPr>
          <p:nvPr>
            <p:ph idx="1"/>
          </p:nvPr>
        </p:nvSpPr>
        <p:spPr/>
        <p:txBody>
          <a:bodyPr/>
          <a:lstStyle/>
          <a:p>
            <a:pPr eaLnBrk="1" hangingPunct="1"/>
            <a:r>
              <a:rPr lang="zh-CN" altLang="en-US" b="1" dirty="0" smtClean="0"/>
              <a:t>生态系统的功能：</a:t>
            </a:r>
          </a:p>
          <a:p>
            <a:pPr lvl="1" eaLnBrk="1" hangingPunct="1"/>
            <a:r>
              <a:rPr lang="zh-CN" altLang="en-US" b="1" dirty="0" smtClean="0"/>
              <a:t>系统的能量流动</a:t>
            </a:r>
          </a:p>
          <a:p>
            <a:pPr lvl="1" eaLnBrk="1" hangingPunct="1"/>
            <a:r>
              <a:rPr lang="zh-CN" altLang="en-US" b="1" dirty="0" smtClean="0"/>
              <a:t>物质循环</a:t>
            </a:r>
            <a:endParaRPr lang="zh-CN" altLang="en-US" dirty="0"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dirty="0" smtClean="0"/>
              <a:t>1. </a:t>
            </a:r>
            <a:r>
              <a:rPr lang="zh-CN" altLang="en-US" b="1" dirty="0" smtClean="0"/>
              <a:t>生态系统的生产</a:t>
            </a:r>
          </a:p>
        </p:txBody>
      </p:sp>
      <p:sp>
        <p:nvSpPr>
          <p:cNvPr id="86019" name="Rectangle 3"/>
          <p:cNvSpPr>
            <a:spLocks noGrp="1" noChangeArrowheads="1"/>
          </p:cNvSpPr>
          <p:nvPr>
            <p:ph idx="1"/>
          </p:nvPr>
        </p:nvSpPr>
        <p:spPr/>
        <p:txBody>
          <a:bodyPr/>
          <a:lstStyle/>
          <a:p>
            <a:pPr eaLnBrk="1" hangingPunct="1"/>
            <a:r>
              <a:rPr lang="zh-CN" altLang="en-US" b="1" smtClean="0"/>
              <a:t>由于绿色植物是有机物质的最初制造者，而植物物质是能量的最初和最基本的储存者，所以绿色植物被称为</a:t>
            </a:r>
            <a:r>
              <a:rPr lang="zh-CN" altLang="en-US" b="1" smtClean="0">
                <a:solidFill>
                  <a:srgbClr val="FF3300"/>
                </a:solidFill>
              </a:rPr>
              <a:t>生态系统的第一性生产者或初级生产者</a:t>
            </a:r>
            <a:r>
              <a:rPr lang="zh-CN" altLang="en-US" b="1" smtClean="0"/>
              <a:t>。其生产量称为</a:t>
            </a:r>
            <a:r>
              <a:rPr lang="zh-CN" altLang="en-US" b="1" smtClean="0">
                <a:solidFill>
                  <a:srgbClr val="FF3300"/>
                </a:solidFill>
              </a:rPr>
              <a:t>第一性生产量或初级生产量</a:t>
            </a:r>
            <a:r>
              <a:rPr lang="zh-CN" altLang="en-US" sz="3600" b="1" smtClean="0"/>
              <a:t>。</a:t>
            </a:r>
            <a:r>
              <a:rPr lang="zh-CN" altLang="en-US" sz="3600" smtClean="0"/>
              <a:t> </a:t>
            </a:r>
            <a:endParaRPr lang="zh-CN" altLang="en-US" b="1" smtClean="0"/>
          </a:p>
          <a:p>
            <a:pPr eaLnBrk="1" hangingPunct="1"/>
            <a:endParaRPr lang="zh-CN" altLang="en-US" smtClean="0"/>
          </a:p>
          <a:p>
            <a:pPr eaLnBrk="1" hangingPunct="1"/>
            <a:endParaRPr lang="en-US" altLang="zh-CN" smtClean="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dirty="0" smtClean="0"/>
              <a:t>2. </a:t>
            </a:r>
            <a:r>
              <a:rPr lang="zh-CN" altLang="en-US" b="1" dirty="0" smtClean="0"/>
              <a:t>生态系统的能量流</a:t>
            </a:r>
          </a:p>
        </p:txBody>
      </p:sp>
      <p:sp>
        <p:nvSpPr>
          <p:cNvPr id="87043" name="Rectangle 3"/>
          <p:cNvSpPr>
            <a:spLocks noGrp="1" noChangeArrowheads="1"/>
          </p:cNvSpPr>
          <p:nvPr>
            <p:ph idx="1"/>
          </p:nvPr>
        </p:nvSpPr>
        <p:spPr/>
        <p:txBody>
          <a:bodyPr/>
          <a:lstStyle/>
          <a:p>
            <a:pPr eaLnBrk="1" hangingPunct="1"/>
            <a:r>
              <a:rPr lang="zh-CN" altLang="en-US" sz="2800" b="1" dirty="0" smtClean="0">
                <a:solidFill>
                  <a:srgbClr val="FF3300"/>
                </a:solidFill>
              </a:rPr>
              <a:t>林德曼（</a:t>
            </a:r>
            <a:r>
              <a:rPr lang="en-US" altLang="zh-CN" sz="2800" b="1" dirty="0" smtClean="0">
                <a:solidFill>
                  <a:srgbClr val="FF3300"/>
                </a:solidFill>
              </a:rPr>
              <a:t>Lindeman</a:t>
            </a:r>
            <a:r>
              <a:rPr lang="zh-CN" altLang="en-US" sz="2800" b="1" dirty="0" smtClean="0">
                <a:solidFill>
                  <a:srgbClr val="FF3300"/>
                </a:solidFill>
              </a:rPr>
              <a:t>）的“百分之十率”：</a:t>
            </a:r>
            <a:r>
              <a:rPr lang="zh-CN" altLang="en-US" sz="2800" b="1" dirty="0" smtClean="0"/>
              <a:t>后一营养级上的生产量大大小于前一级，其能量转化效率大约为</a:t>
            </a:r>
            <a:r>
              <a:rPr lang="en-US" altLang="zh-CN" sz="2800" b="1" dirty="0" smtClean="0"/>
              <a:t>10</a:t>
            </a:r>
            <a:r>
              <a:rPr lang="zh-CN" altLang="en-US" sz="2800" b="1" dirty="0" smtClean="0"/>
              <a:t>％ 。</a:t>
            </a:r>
          </a:p>
          <a:p>
            <a:pPr eaLnBrk="1" hangingPunct="1"/>
            <a:endParaRPr lang="zh-CN" altLang="en-US" sz="2800" b="1" dirty="0" smtClean="0">
              <a:solidFill>
                <a:srgbClr val="FF3300"/>
              </a:solidFill>
            </a:endParaRPr>
          </a:p>
          <a:p>
            <a:pPr eaLnBrk="1" hangingPunct="1"/>
            <a:r>
              <a:rPr lang="zh-CN" altLang="en-US" sz="2800" b="1" dirty="0" smtClean="0">
                <a:solidFill>
                  <a:srgbClr val="FF3300"/>
                </a:solidFill>
              </a:rPr>
              <a:t>生态金字塔：</a:t>
            </a:r>
            <a:r>
              <a:rPr lang="zh-CN" altLang="en-US" sz="2800" b="1" dirty="0" smtClean="0"/>
              <a:t>各营养级的生物量顺序向上递减构成生物量金字塔</a:t>
            </a:r>
            <a:r>
              <a:rPr lang="en-US" altLang="zh-CN" sz="2800" b="1" dirty="0" smtClean="0"/>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b="1" dirty="0" smtClean="0"/>
              <a:t>3. </a:t>
            </a:r>
            <a:r>
              <a:rPr lang="zh-CN" altLang="en-US" b="1" dirty="0" smtClean="0"/>
              <a:t>生态系统的物质循环</a:t>
            </a:r>
          </a:p>
        </p:txBody>
      </p:sp>
      <p:sp>
        <p:nvSpPr>
          <p:cNvPr id="88067" name="Rectangle 3"/>
          <p:cNvSpPr>
            <a:spLocks noGrp="1" noChangeArrowheads="1"/>
          </p:cNvSpPr>
          <p:nvPr>
            <p:ph idx="1"/>
          </p:nvPr>
        </p:nvSpPr>
        <p:spPr/>
        <p:txBody>
          <a:bodyPr/>
          <a:lstStyle/>
          <a:p>
            <a:pPr eaLnBrk="1" hangingPunct="1">
              <a:lnSpc>
                <a:spcPct val="90000"/>
              </a:lnSpc>
            </a:pPr>
            <a:r>
              <a:rPr lang="zh-CN" altLang="en-US" b="1" dirty="0" smtClean="0"/>
              <a:t>生态系统除了需要能量外，还需要水和各种矿物元素：</a:t>
            </a:r>
            <a:r>
              <a:rPr lang="zh-CN" altLang="en-US" sz="3600" dirty="0" smtClean="0"/>
              <a:t> </a:t>
            </a:r>
            <a:endParaRPr lang="zh-CN" altLang="en-US" b="1" dirty="0" smtClean="0">
              <a:solidFill>
                <a:srgbClr val="FF3300"/>
              </a:solidFill>
            </a:endParaRPr>
          </a:p>
          <a:p>
            <a:pPr lvl="1" eaLnBrk="1" hangingPunct="1">
              <a:lnSpc>
                <a:spcPct val="90000"/>
              </a:lnSpc>
            </a:pPr>
            <a:r>
              <a:rPr lang="zh-CN" altLang="en-US" b="1" dirty="0" smtClean="0">
                <a:solidFill>
                  <a:srgbClr val="FF3300"/>
                </a:solidFill>
              </a:rPr>
              <a:t>大量元素 </a:t>
            </a:r>
            <a:r>
              <a:rPr lang="en-US" altLang="zh-CN" b="1" dirty="0" smtClean="0">
                <a:solidFill>
                  <a:srgbClr val="FF3300"/>
                </a:solidFill>
              </a:rPr>
              <a:t>:</a:t>
            </a:r>
            <a:r>
              <a:rPr lang="zh-CN" altLang="en-US" b="1" dirty="0" smtClean="0"/>
              <a:t>生物有机体在生活过程中，大约需要</a:t>
            </a:r>
            <a:r>
              <a:rPr lang="en-US" altLang="zh-CN" b="1" dirty="0" smtClean="0"/>
              <a:t>30</a:t>
            </a:r>
            <a:r>
              <a:rPr lang="en-US" altLang="zh-CN" b="1" dirty="0" smtClean="0">
                <a:latin typeface="Arial" panose="020B0604020202020204" pitchFamily="34" charset="0"/>
                <a:cs typeface="Arial" panose="020B0604020202020204" pitchFamily="34" charset="0"/>
              </a:rPr>
              <a:t>~</a:t>
            </a:r>
            <a:r>
              <a:rPr lang="en-US" altLang="zh-CN" b="1" dirty="0" smtClean="0"/>
              <a:t>40</a:t>
            </a:r>
            <a:r>
              <a:rPr lang="zh-CN" altLang="en-US" b="1" dirty="0" smtClean="0"/>
              <a:t>种元素。其中如</a:t>
            </a:r>
            <a:r>
              <a:rPr lang="en-US" altLang="zh-CN" b="1" dirty="0" smtClean="0"/>
              <a:t>C</a:t>
            </a:r>
            <a:r>
              <a:rPr lang="zh-CN" altLang="en-US" b="1" dirty="0" smtClean="0"/>
              <a:t>、</a:t>
            </a:r>
            <a:r>
              <a:rPr lang="en-US" altLang="zh-CN" b="1" dirty="0" smtClean="0"/>
              <a:t>O</a:t>
            </a:r>
            <a:r>
              <a:rPr lang="zh-CN" altLang="en-US" b="1" dirty="0" smtClean="0"/>
              <a:t>、</a:t>
            </a:r>
            <a:r>
              <a:rPr lang="en-US" altLang="zh-CN" b="1" dirty="0" smtClean="0"/>
              <a:t>H</a:t>
            </a:r>
            <a:r>
              <a:rPr lang="zh-CN" altLang="en-US" b="1" dirty="0" smtClean="0"/>
              <a:t>、</a:t>
            </a:r>
            <a:r>
              <a:rPr lang="en-US" altLang="zh-CN" b="1" dirty="0" smtClean="0"/>
              <a:t>N</a:t>
            </a:r>
            <a:r>
              <a:rPr lang="zh-CN" altLang="en-US" b="1" dirty="0" smtClean="0"/>
              <a:t>、</a:t>
            </a:r>
            <a:r>
              <a:rPr lang="en-US" altLang="zh-CN" b="1" dirty="0" smtClean="0"/>
              <a:t>P</a:t>
            </a:r>
            <a:r>
              <a:rPr lang="zh-CN" altLang="en-US" b="1" dirty="0" smtClean="0"/>
              <a:t>、</a:t>
            </a:r>
            <a:r>
              <a:rPr lang="en-US" altLang="zh-CN" b="1" dirty="0" smtClean="0"/>
              <a:t>K</a:t>
            </a:r>
            <a:r>
              <a:rPr lang="zh-CN" altLang="en-US" b="1" dirty="0" smtClean="0"/>
              <a:t>、</a:t>
            </a:r>
            <a:r>
              <a:rPr lang="en-US" altLang="zh-CN" b="1" dirty="0" smtClean="0"/>
              <a:t>Na</a:t>
            </a:r>
            <a:r>
              <a:rPr lang="zh-CN" altLang="en-US" b="1" dirty="0" smtClean="0"/>
              <a:t>、</a:t>
            </a:r>
            <a:r>
              <a:rPr lang="en-US" altLang="zh-CN" b="1" dirty="0" smtClean="0"/>
              <a:t>Ca</a:t>
            </a:r>
            <a:r>
              <a:rPr lang="zh-CN" altLang="en-US" b="1" dirty="0" smtClean="0"/>
              <a:t>、</a:t>
            </a:r>
            <a:r>
              <a:rPr lang="en-US" altLang="zh-CN" b="1" dirty="0" smtClean="0"/>
              <a:t>Mg</a:t>
            </a:r>
            <a:r>
              <a:rPr lang="zh-CN" altLang="en-US" b="1" dirty="0" smtClean="0"/>
              <a:t>、</a:t>
            </a:r>
            <a:r>
              <a:rPr lang="en-US" altLang="zh-CN" b="1" dirty="0" smtClean="0"/>
              <a:t>S</a:t>
            </a:r>
            <a:r>
              <a:rPr lang="zh-CN" altLang="en-US" b="1" dirty="0" smtClean="0"/>
              <a:t>等元素的需要量很大；</a:t>
            </a:r>
            <a:endParaRPr lang="zh-CN" altLang="en-US" b="1" dirty="0" smtClean="0">
              <a:solidFill>
                <a:srgbClr val="FF3300"/>
              </a:solidFill>
            </a:endParaRPr>
          </a:p>
          <a:p>
            <a:pPr lvl="1" eaLnBrk="1" hangingPunct="1">
              <a:lnSpc>
                <a:spcPct val="90000"/>
              </a:lnSpc>
            </a:pPr>
            <a:r>
              <a:rPr lang="zh-CN" altLang="en-US" b="1" dirty="0" smtClean="0">
                <a:solidFill>
                  <a:srgbClr val="FF3300"/>
                </a:solidFill>
              </a:rPr>
              <a:t>微量元素</a:t>
            </a:r>
            <a:r>
              <a:rPr lang="zh-CN" altLang="en-US" sz="3200" dirty="0" smtClean="0"/>
              <a:t> </a:t>
            </a:r>
            <a:r>
              <a:rPr lang="en-US" altLang="zh-CN" sz="3200" dirty="0" smtClean="0"/>
              <a:t>:</a:t>
            </a:r>
            <a:r>
              <a:rPr lang="zh-CN" altLang="en-US" b="1" dirty="0" smtClean="0"/>
              <a:t>另一些元素虽然需要量极少，但对生命是不可缺少的，如</a:t>
            </a:r>
            <a:r>
              <a:rPr lang="en-US" altLang="zh-CN" b="1" dirty="0" smtClean="0"/>
              <a:t>B</a:t>
            </a:r>
            <a:r>
              <a:rPr lang="zh-CN" altLang="en-US" b="1" dirty="0" smtClean="0"/>
              <a:t>、</a:t>
            </a:r>
            <a:r>
              <a:rPr lang="en-US" altLang="zh-CN" b="1" dirty="0" smtClean="0"/>
              <a:t>Cl</a:t>
            </a:r>
            <a:r>
              <a:rPr lang="zh-CN" altLang="en-US" b="1" dirty="0" smtClean="0"/>
              <a:t>、</a:t>
            </a:r>
            <a:r>
              <a:rPr lang="en-US" altLang="zh-CN" b="1" dirty="0" smtClean="0"/>
              <a:t>Co</a:t>
            </a:r>
            <a:r>
              <a:rPr lang="zh-CN" altLang="en-US" b="1" dirty="0" smtClean="0"/>
              <a:t>、</a:t>
            </a:r>
            <a:r>
              <a:rPr lang="en-US" altLang="zh-CN" b="1" dirty="0" smtClean="0"/>
              <a:t>Cu</a:t>
            </a:r>
            <a:r>
              <a:rPr lang="zh-CN" altLang="en-US" b="1" dirty="0" smtClean="0"/>
              <a:t>、</a:t>
            </a:r>
            <a:r>
              <a:rPr lang="en-US" altLang="zh-CN" b="1" dirty="0" smtClean="0"/>
              <a:t>I</a:t>
            </a:r>
            <a:r>
              <a:rPr lang="zh-CN" altLang="en-US" b="1" dirty="0" smtClean="0"/>
              <a:t>、</a:t>
            </a:r>
            <a:r>
              <a:rPr lang="en-US" altLang="zh-CN" b="1" dirty="0" smtClean="0"/>
              <a:t>Fe</a:t>
            </a:r>
            <a:r>
              <a:rPr lang="zh-CN" altLang="en-US" b="1" dirty="0" smtClean="0"/>
              <a:t>、</a:t>
            </a:r>
            <a:r>
              <a:rPr lang="en-US" altLang="zh-CN" b="1" dirty="0" err="1" smtClean="0"/>
              <a:t>Mn</a:t>
            </a:r>
            <a:r>
              <a:rPr lang="zh-CN" altLang="en-US" b="1" dirty="0" smtClean="0"/>
              <a:t>、</a:t>
            </a:r>
            <a:r>
              <a:rPr lang="en-US" altLang="zh-CN" b="1" dirty="0" smtClean="0"/>
              <a:t>Mo</a:t>
            </a:r>
            <a:r>
              <a:rPr lang="zh-CN" altLang="en-US" b="1" dirty="0" smtClean="0"/>
              <a:t>、</a:t>
            </a:r>
            <a:r>
              <a:rPr lang="en-US" altLang="zh-CN" b="1" dirty="0" smtClean="0"/>
              <a:t>Se</a:t>
            </a:r>
            <a:r>
              <a:rPr lang="zh-CN" altLang="en-US" b="1" dirty="0" smtClean="0"/>
              <a:t>、</a:t>
            </a:r>
            <a:r>
              <a:rPr lang="en-US" altLang="zh-CN" b="1" dirty="0" smtClean="0"/>
              <a:t>Si</a:t>
            </a:r>
            <a:r>
              <a:rPr lang="zh-CN" altLang="en-US" b="1" dirty="0" smtClean="0"/>
              <a:t>、</a:t>
            </a:r>
            <a:r>
              <a:rPr lang="en-US" altLang="zh-CN" b="1" dirty="0" smtClean="0"/>
              <a:t>Zn</a:t>
            </a:r>
            <a:r>
              <a:rPr lang="zh-CN" altLang="en-US" b="1" dirty="0" smtClean="0"/>
              <a:t>等，叫做微量元素。</a:t>
            </a:r>
            <a:r>
              <a:rPr lang="zh-CN" altLang="en-US" dirty="0" smtClean="0"/>
              <a:t> </a:t>
            </a:r>
          </a:p>
          <a:p>
            <a:pPr eaLnBrk="1" hangingPunct="1">
              <a:lnSpc>
                <a:spcPct val="90000"/>
              </a:lnSpc>
            </a:pPr>
            <a:endParaRPr lang="en-US" altLang="zh-CN" dirty="0"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dirty="0"/>
              <a:t>种以下的分类等级</a:t>
            </a:r>
            <a:endParaRPr lang="zh-CN" altLang="en-US" b="1" dirty="0" smtClean="0"/>
          </a:p>
        </p:txBody>
      </p:sp>
      <p:sp>
        <p:nvSpPr>
          <p:cNvPr id="62467" name="Rectangle 3"/>
          <p:cNvSpPr>
            <a:spLocks noGrp="1" noChangeArrowheads="1"/>
          </p:cNvSpPr>
          <p:nvPr>
            <p:ph idx="1"/>
          </p:nvPr>
        </p:nvSpPr>
        <p:spPr>
          <a:xfrm>
            <a:off x="4584655" y="1885591"/>
            <a:ext cx="4299236" cy="4525963"/>
          </a:xfrm>
        </p:spPr>
        <p:txBody>
          <a:bodyPr/>
          <a:lstStyle/>
          <a:p>
            <a:pPr eaLnBrk="1" hangingPunct="1">
              <a:lnSpc>
                <a:spcPct val="120000"/>
              </a:lnSpc>
              <a:spcAft>
                <a:spcPts val="600"/>
              </a:spcAft>
            </a:pPr>
            <a:r>
              <a:rPr lang="zh-CN" altLang="en-US" b="1" dirty="0" smtClean="0">
                <a:solidFill>
                  <a:srgbClr val="FF0000"/>
                </a:solidFill>
              </a:rPr>
              <a:t>分类依据</a:t>
            </a:r>
            <a:r>
              <a:rPr lang="zh-CN" altLang="en-US" b="1" dirty="0" smtClean="0"/>
              <a:t>：根据该类群与原种性状的差异程度</a:t>
            </a:r>
          </a:p>
          <a:p>
            <a:pPr lvl="1" eaLnBrk="1" hangingPunct="1">
              <a:lnSpc>
                <a:spcPct val="120000"/>
              </a:lnSpc>
              <a:spcAft>
                <a:spcPts val="600"/>
              </a:spcAft>
            </a:pPr>
            <a:r>
              <a:rPr lang="zh-CN" altLang="en-US" dirty="0">
                <a:solidFill>
                  <a:srgbClr val="0033CC"/>
                </a:solidFill>
              </a:rPr>
              <a:t>亚种</a:t>
            </a:r>
            <a:r>
              <a:rPr lang="zh-CN" altLang="en-US" b="1" dirty="0" smtClean="0"/>
              <a:t>比</a:t>
            </a:r>
            <a:r>
              <a:rPr lang="zh-CN" altLang="en-US" dirty="0">
                <a:solidFill>
                  <a:srgbClr val="0033CC"/>
                </a:solidFill>
              </a:rPr>
              <a:t>变种</a:t>
            </a:r>
            <a:r>
              <a:rPr lang="zh-CN" altLang="en-US" b="1" dirty="0" smtClean="0"/>
              <a:t>包括的范围更广泛一些，除了在形态上有显著的区别外，而且在地理分布上也有一定的区域性。</a:t>
            </a:r>
          </a:p>
          <a:p>
            <a:pPr lvl="1" eaLnBrk="1" hangingPunct="1">
              <a:lnSpc>
                <a:spcPct val="120000"/>
              </a:lnSpc>
              <a:spcAft>
                <a:spcPts val="600"/>
              </a:spcAft>
            </a:pPr>
            <a:r>
              <a:rPr lang="zh-CN" altLang="en-US" dirty="0">
                <a:solidFill>
                  <a:srgbClr val="0033CC"/>
                </a:solidFill>
              </a:rPr>
              <a:t>变种</a:t>
            </a:r>
            <a:r>
              <a:rPr lang="zh-CN" altLang="en-US" b="1" dirty="0" smtClean="0"/>
              <a:t>又比</a:t>
            </a:r>
            <a:r>
              <a:rPr lang="zh-CN" altLang="en-US" dirty="0">
                <a:solidFill>
                  <a:srgbClr val="0033CC"/>
                </a:solidFill>
              </a:rPr>
              <a:t>变型</a:t>
            </a:r>
            <a:r>
              <a:rPr lang="zh-CN" altLang="en-US" b="1" dirty="0" smtClean="0"/>
              <a:t>在形态上的差异要大一些。</a:t>
            </a:r>
          </a:p>
        </p:txBody>
      </p:sp>
      <p:grpSp>
        <p:nvGrpSpPr>
          <p:cNvPr id="10" name="组合 5"/>
          <p:cNvGrpSpPr/>
          <p:nvPr/>
        </p:nvGrpSpPr>
        <p:grpSpPr>
          <a:xfrm>
            <a:off x="864689" y="1885591"/>
            <a:ext cx="3456384" cy="3528392"/>
            <a:chOff x="530254" y="2071678"/>
            <a:chExt cx="2587625" cy="2747963"/>
          </a:xfrm>
        </p:grpSpPr>
        <p:sp>
          <p:nvSpPr>
            <p:cNvPr id="11"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cs typeface="+mn-cs"/>
              </a:endParaRPr>
            </a:p>
          </p:txBody>
        </p:sp>
        <p:sp>
          <p:nvSpPr>
            <p:cNvPr id="12" name="AutoShape 24"/>
            <p:cNvSpPr>
              <a:spLocks noChangeArrowheads="1"/>
            </p:cNvSpPr>
            <p:nvPr/>
          </p:nvSpPr>
          <p:spPr bwMode="ltGray">
            <a:xfrm>
              <a:off x="628679" y="2071678"/>
              <a:ext cx="2355850" cy="523875"/>
            </a:xfrm>
            <a:prstGeom prst="roundRect">
              <a:avLst>
                <a:gd name="adj" fmla="val 16667"/>
              </a:avLst>
            </a:prstGeom>
            <a:solidFill>
              <a:srgbClr val="0000FF"/>
            </a:solidFill>
            <a:ln w="38100" algn="ctr">
              <a:solidFill>
                <a:srgbClr val="FFFFFF">
                  <a:alpha val="70000"/>
                </a:srgb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charset="0"/>
                <a:ea typeface="宋体" charset="-122"/>
                <a:cs typeface="+mn-cs"/>
              </a:endParaRPr>
            </a:p>
          </p:txBody>
        </p:sp>
        <p:sp>
          <p:nvSpPr>
            <p:cNvPr id="13"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rgbClr val="0000FF">
                    <a:alpha val="70000"/>
                  </a:srgbClr>
                </a:gs>
              </a:gsLst>
              <a:lin ang="5400000" scaled="1"/>
            </a:gradFill>
            <a:ln w="9525" algn="ctr">
              <a:no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cs typeface="+mn-cs"/>
              </a:endParaRPr>
            </a:p>
          </p:txBody>
        </p:sp>
        <p:sp>
          <p:nvSpPr>
            <p:cNvPr id="14" name="Rectangle 26"/>
            <p:cNvSpPr>
              <a:spLocks noChangeArrowheads="1"/>
            </p:cNvSpPr>
            <p:nvPr/>
          </p:nvSpPr>
          <p:spPr bwMode="black">
            <a:xfrm>
              <a:off x="1192698" y="2071678"/>
              <a:ext cx="1213532" cy="407491"/>
            </a:xfrm>
            <a:prstGeom prst="rect">
              <a:avLst/>
            </a:prstGeom>
            <a:noFill/>
            <a:ln w="9525"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FFFFFF"/>
                  </a:solidFill>
                  <a:effectLst/>
                  <a:uLnTx/>
                  <a:uFillTx/>
                  <a:latin typeface="黑体" pitchFamily="49" charset="-122"/>
                  <a:ea typeface="黑体" pitchFamily="49" charset="-122"/>
                  <a:cs typeface="+mn-cs"/>
                </a:rPr>
                <a:t>分类等级</a:t>
              </a:r>
              <a:endParaRPr kumimoji="0" lang="zh-CN" altLang="en-US" sz="2800" b="0" i="0" u="none" strike="noStrike" kern="0" cap="none" spc="0" normalizeH="0" baseline="0" noProof="0" dirty="0">
                <a:ln>
                  <a:noFill/>
                </a:ln>
                <a:solidFill>
                  <a:srgbClr val="FFFFFF"/>
                </a:solidFill>
                <a:effectLst/>
                <a:uLnTx/>
                <a:uFillTx/>
                <a:latin typeface="黑体" pitchFamily="49" charset="-122"/>
                <a:ea typeface="黑体" pitchFamily="49" charset="-122"/>
                <a:cs typeface="+mn-cs"/>
              </a:endParaRPr>
            </a:p>
          </p:txBody>
        </p:sp>
        <p:sp>
          <p:nvSpPr>
            <p:cNvPr id="15" name="Text Box 28"/>
            <p:cNvSpPr txBox="1">
              <a:spLocks noChangeArrowheads="1"/>
            </p:cNvSpPr>
            <p:nvPr/>
          </p:nvSpPr>
          <p:spPr bwMode="gray">
            <a:xfrm>
              <a:off x="674716" y="2731409"/>
              <a:ext cx="2262188" cy="1030713"/>
            </a:xfrm>
            <a:prstGeom prst="rect">
              <a:avLst/>
            </a:prstGeom>
            <a:noFill/>
            <a:ln w="9525" algn="ctr">
              <a:noFill/>
              <a:miter lim="800000"/>
              <a:headEnd/>
              <a:tailEnd/>
            </a:ln>
            <a:effectLst/>
          </p:spPr>
          <p:txBody>
            <a:bodyPr>
              <a:spAutoFit/>
            </a:bodyPr>
            <a:lstStyle/>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亚种（</a:t>
              </a:r>
              <a:r>
                <a:rPr lang="en-US" altLang="zh-CN" sz="2000" b="1" kern="0" dirty="0">
                  <a:solidFill>
                    <a:srgbClr val="1F497D">
                      <a:lumMod val="10000"/>
                    </a:srgbClr>
                  </a:solidFill>
                  <a:latin typeface="Arial" charset="0"/>
                </a:rPr>
                <a:t>Subspecies</a:t>
              </a:r>
              <a:r>
                <a:rPr lang="zh-CN" altLang="en-US" sz="2000" b="1" kern="0" dirty="0">
                  <a:solidFill>
                    <a:srgbClr val="1F497D">
                      <a:lumMod val="10000"/>
                    </a:srgbClr>
                  </a:solidFill>
                  <a:latin typeface="Arial" charset="0"/>
                </a:rPr>
                <a:t>）</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变种（</a:t>
              </a:r>
              <a:r>
                <a:rPr lang="en-US" altLang="zh-CN" sz="2000" b="1" kern="0" dirty="0" err="1">
                  <a:solidFill>
                    <a:srgbClr val="1F497D">
                      <a:lumMod val="10000"/>
                    </a:srgbClr>
                  </a:solidFill>
                  <a:latin typeface="Arial" charset="0"/>
                </a:rPr>
                <a:t>Varietas</a:t>
              </a:r>
              <a:r>
                <a:rPr lang="zh-CN" altLang="en-US" sz="2000" b="1" kern="0" dirty="0">
                  <a:solidFill>
                    <a:srgbClr val="1F497D">
                      <a:lumMod val="10000"/>
                    </a:srgbClr>
                  </a:solidFill>
                  <a:latin typeface="Arial" charset="0"/>
                </a:rPr>
                <a:t>）</a:t>
              </a: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latin typeface="Arial" charset="0"/>
                </a:rPr>
                <a:t>变型（</a:t>
              </a:r>
              <a:r>
                <a:rPr lang="en-US" altLang="zh-CN" sz="2000" b="1" kern="0" dirty="0">
                  <a:solidFill>
                    <a:srgbClr val="1F497D">
                      <a:lumMod val="10000"/>
                    </a:srgbClr>
                  </a:solidFill>
                  <a:latin typeface="Arial" charset="0"/>
                </a:rPr>
                <a:t>Forma</a:t>
              </a:r>
              <a:r>
                <a:rPr lang="zh-CN" altLang="en-US" sz="2000" b="1" kern="0" dirty="0">
                  <a:solidFill>
                    <a:srgbClr val="1F497D">
                      <a:lumMod val="10000"/>
                    </a:srgbClr>
                  </a:solidFill>
                  <a:latin typeface="Arial" charset="0"/>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0" dur="500"/>
                                        <p:tgtEl>
                                          <p:spTgt spid="62467">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3" dur="500"/>
                                        <p:tgtEl>
                                          <p:spTgt spid="6246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b="1" dirty="0" smtClean="0"/>
              <a:t>8.5</a:t>
            </a:r>
            <a:r>
              <a:rPr lang="zh-CN" altLang="en-US" b="1" dirty="0" smtClean="0">
                <a:latin typeface="Arial" panose="020B0604020202020204" pitchFamily="34" charset="0"/>
              </a:rPr>
              <a:t> </a:t>
            </a:r>
            <a:r>
              <a:rPr lang="zh-CN" altLang="en-US" b="1" dirty="0" smtClean="0"/>
              <a:t> 陆地生态系统</a:t>
            </a:r>
          </a:p>
        </p:txBody>
      </p:sp>
      <p:sp>
        <p:nvSpPr>
          <p:cNvPr id="89091" name="Rectangle 3"/>
          <p:cNvSpPr>
            <a:spLocks noGrp="1" noChangeArrowheads="1"/>
          </p:cNvSpPr>
          <p:nvPr>
            <p:ph idx="1"/>
          </p:nvPr>
        </p:nvSpPr>
        <p:spPr/>
        <p:txBody>
          <a:bodyPr/>
          <a:lstStyle/>
          <a:p>
            <a:pPr eaLnBrk="1" hangingPunct="1"/>
            <a:r>
              <a:rPr lang="zh-CN" altLang="en-US" sz="3600" b="1" smtClean="0"/>
              <a:t>生态系统根据其环境特征可以区分为：</a:t>
            </a:r>
          </a:p>
          <a:p>
            <a:pPr lvl="1" eaLnBrk="1" hangingPunct="1"/>
            <a:r>
              <a:rPr lang="zh-CN" altLang="en-US" sz="3200" b="1" smtClean="0"/>
              <a:t>陆地生态系统</a:t>
            </a:r>
          </a:p>
          <a:p>
            <a:pPr lvl="1" eaLnBrk="1" hangingPunct="1"/>
            <a:r>
              <a:rPr lang="zh-CN" altLang="en-US" sz="3200" b="1" smtClean="0"/>
              <a:t>水生生态系统</a:t>
            </a:r>
            <a:endParaRPr lang="zh-CN" altLang="en-US" sz="3200" smtClean="0"/>
          </a:p>
          <a:p>
            <a:pPr eaLnBrk="1" hangingPunct="1"/>
            <a:endParaRPr lang="en-US" altLang="zh-CN" smtClean="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4000" dirty="0" smtClean="0"/>
              <a:t>8.5.1 </a:t>
            </a:r>
            <a:r>
              <a:rPr lang="zh-CN" altLang="en-US" sz="4000" b="1" dirty="0" smtClean="0"/>
              <a:t>陆地生态系统分布规律</a:t>
            </a:r>
          </a:p>
        </p:txBody>
      </p:sp>
      <p:sp>
        <p:nvSpPr>
          <p:cNvPr id="90115" name="Rectangle 3"/>
          <p:cNvSpPr>
            <a:spLocks noGrp="1" noChangeArrowheads="1"/>
          </p:cNvSpPr>
          <p:nvPr>
            <p:ph idx="1"/>
          </p:nvPr>
        </p:nvSpPr>
        <p:spPr/>
        <p:txBody>
          <a:bodyPr/>
          <a:lstStyle/>
          <a:p>
            <a:pPr eaLnBrk="1" hangingPunct="1">
              <a:lnSpc>
                <a:spcPct val="80000"/>
              </a:lnSpc>
            </a:pPr>
            <a:r>
              <a:rPr lang="zh-CN" altLang="en-US" sz="2800" b="1" smtClean="0"/>
              <a:t>陆地生态系统具有相当明显的地带性分布规律（三向地带性</a:t>
            </a:r>
            <a:r>
              <a:rPr lang="zh-CN" altLang="en-US" sz="2800" smtClean="0"/>
              <a:t> </a:t>
            </a:r>
            <a:r>
              <a:rPr lang="zh-CN" altLang="en-US" sz="2800" b="1" smtClean="0"/>
              <a:t>）：</a:t>
            </a:r>
            <a:endParaRPr lang="zh-CN" altLang="en-US" sz="2800" smtClean="0"/>
          </a:p>
          <a:p>
            <a:pPr lvl="1" eaLnBrk="1" hangingPunct="1">
              <a:lnSpc>
                <a:spcPct val="80000"/>
              </a:lnSpc>
            </a:pPr>
            <a:r>
              <a:rPr lang="zh-CN" altLang="en-US" b="1" smtClean="0">
                <a:solidFill>
                  <a:srgbClr val="FF3300"/>
                </a:solidFill>
              </a:rPr>
              <a:t>纬度地带性</a:t>
            </a:r>
          </a:p>
          <a:p>
            <a:pPr lvl="1" eaLnBrk="1" hangingPunct="1">
              <a:lnSpc>
                <a:spcPct val="80000"/>
              </a:lnSpc>
            </a:pPr>
            <a:r>
              <a:rPr lang="zh-CN" altLang="en-US" b="1" smtClean="0">
                <a:solidFill>
                  <a:srgbClr val="FF3300"/>
                </a:solidFill>
              </a:rPr>
              <a:t>经度地带性</a:t>
            </a:r>
            <a:endParaRPr lang="zh-CN" altLang="en-US" b="1" smtClean="0"/>
          </a:p>
          <a:p>
            <a:pPr lvl="1" eaLnBrk="1" hangingPunct="1">
              <a:lnSpc>
                <a:spcPct val="80000"/>
              </a:lnSpc>
            </a:pPr>
            <a:r>
              <a:rPr lang="zh-CN" altLang="en-US" b="1" smtClean="0">
                <a:solidFill>
                  <a:srgbClr val="FF3300"/>
                </a:solidFill>
              </a:rPr>
              <a:t>垂直地带性</a:t>
            </a:r>
          </a:p>
          <a:p>
            <a:pPr lvl="2" eaLnBrk="1" hangingPunct="1">
              <a:lnSpc>
                <a:spcPct val="80000"/>
              </a:lnSpc>
            </a:pPr>
            <a:r>
              <a:rPr lang="zh-CN" altLang="en-US" b="1" smtClean="0">
                <a:solidFill>
                  <a:srgbClr val="FF3300"/>
                </a:solidFill>
              </a:rPr>
              <a:t>垂直带谱：</a:t>
            </a:r>
            <a:r>
              <a:rPr lang="zh-CN" altLang="en-US" b="1" smtClean="0"/>
              <a:t>山地各个垂直带由下而上按一定顺序排列形成的垂直带系列。</a:t>
            </a:r>
          </a:p>
          <a:p>
            <a:pPr eaLnBrk="1" hangingPunct="1">
              <a:lnSpc>
                <a:spcPct val="80000"/>
              </a:lnSpc>
            </a:pPr>
            <a:endParaRPr lang="zh-CN" altLang="en-GB" sz="2400" b="1" smtClean="0"/>
          </a:p>
          <a:p>
            <a:pPr eaLnBrk="1" hangingPunct="1">
              <a:lnSpc>
                <a:spcPct val="80000"/>
              </a:lnSpc>
            </a:pPr>
            <a:endParaRPr lang="en-US" altLang="zh-CN" sz="2800" smtClean="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dirty="0" smtClean="0"/>
              <a:t>8.5.2 </a:t>
            </a:r>
            <a:r>
              <a:rPr lang="zh-CN" altLang="en-US" b="1" dirty="0" smtClean="0"/>
              <a:t>陆地生态系统的主要类型</a:t>
            </a:r>
          </a:p>
        </p:txBody>
      </p:sp>
      <p:sp>
        <p:nvSpPr>
          <p:cNvPr id="91139" name="Rectangle 3"/>
          <p:cNvSpPr>
            <a:spLocks noGrp="1" noChangeArrowheads="1"/>
          </p:cNvSpPr>
          <p:nvPr>
            <p:ph idx="1"/>
          </p:nvPr>
        </p:nvSpPr>
        <p:spPr/>
        <p:txBody>
          <a:bodyPr/>
          <a:lstStyle/>
          <a:p>
            <a:pPr eaLnBrk="1" hangingPunct="1"/>
            <a:r>
              <a:rPr lang="zh-CN" altLang="en-US" sz="2800" b="1" smtClean="0"/>
              <a:t>热带雨林 </a:t>
            </a:r>
          </a:p>
          <a:p>
            <a:pPr eaLnBrk="1" hangingPunct="1"/>
            <a:r>
              <a:rPr lang="zh-CN" altLang="en-US" sz="2800" b="1" smtClean="0"/>
              <a:t>热带稀树草原 </a:t>
            </a:r>
          </a:p>
          <a:p>
            <a:pPr eaLnBrk="1" hangingPunct="1"/>
            <a:r>
              <a:rPr lang="zh-CN" altLang="en-US" sz="2800" b="1" smtClean="0"/>
              <a:t>亚热带常绿阔叶林 </a:t>
            </a:r>
          </a:p>
          <a:p>
            <a:pPr eaLnBrk="1" hangingPunct="1"/>
            <a:r>
              <a:rPr lang="zh-CN" altLang="en-US" sz="2800" b="1" smtClean="0"/>
              <a:t>温带落叶阔叶林</a:t>
            </a:r>
          </a:p>
          <a:p>
            <a:pPr eaLnBrk="1" hangingPunct="1"/>
            <a:r>
              <a:rPr lang="zh-CN" altLang="en-US" sz="2800" b="1" smtClean="0"/>
              <a:t>北方针叶林</a:t>
            </a:r>
          </a:p>
          <a:p>
            <a:pPr eaLnBrk="1" hangingPunct="1"/>
            <a:r>
              <a:rPr lang="zh-CN" altLang="en-US" sz="2800" b="1" smtClean="0"/>
              <a:t>温带草原</a:t>
            </a:r>
          </a:p>
          <a:p>
            <a:pPr eaLnBrk="1" hangingPunct="1"/>
            <a:r>
              <a:rPr lang="zh-CN" altLang="en-US" sz="2800" b="1" smtClean="0"/>
              <a:t>荒漠 </a:t>
            </a:r>
          </a:p>
          <a:p>
            <a:pPr eaLnBrk="1" hangingPunct="1"/>
            <a:r>
              <a:rPr lang="zh-CN" altLang="en-US" sz="2800" b="1" smtClean="0"/>
              <a:t>冻原</a:t>
            </a:r>
            <a:endParaRPr lang="zh-CN" altLang="en-US" sz="2800" smtClean="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z="4000" b="1" dirty="0" smtClean="0"/>
              <a:t>8.6</a:t>
            </a:r>
            <a:r>
              <a:rPr lang="zh-CN" altLang="en-US" sz="4000" b="1" dirty="0" smtClean="0">
                <a:latin typeface="Arial" panose="020B0604020202020204" pitchFamily="34" charset="0"/>
              </a:rPr>
              <a:t> </a:t>
            </a:r>
            <a:r>
              <a:rPr lang="zh-CN" altLang="en-US" sz="4000" b="1" dirty="0" smtClean="0"/>
              <a:t> 水生生态系统</a:t>
            </a:r>
          </a:p>
        </p:txBody>
      </p:sp>
      <p:sp>
        <p:nvSpPr>
          <p:cNvPr id="93187" name="Rectangle 3"/>
          <p:cNvSpPr>
            <a:spLocks noGrp="1" noChangeArrowheads="1"/>
          </p:cNvSpPr>
          <p:nvPr>
            <p:ph idx="1"/>
          </p:nvPr>
        </p:nvSpPr>
        <p:spPr/>
        <p:txBody>
          <a:bodyPr/>
          <a:lstStyle/>
          <a:p>
            <a:pPr eaLnBrk="1" hangingPunct="1">
              <a:lnSpc>
                <a:spcPct val="90000"/>
              </a:lnSpc>
            </a:pPr>
            <a:r>
              <a:rPr lang="zh-CN" altLang="en-US" b="1" smtClean="0"/>
              <a:t>根据</a:t>
            </a:r>
            <a:r>
              <a:rPr lang="zh-CN" altLang="en-US" sz="2800" b="1" smtClean="0"/>
              <a:t>水生生态系统的</a:t>
            </a:r>
            <a:r>
              <a:rPr lang="zh-CN" altLang="en-US" b="1" smtClean="0"/>
              <a:t>水化学性质可分为：</a:t>
            </a:r>
          </a:p>
          <a:p>
            <a:pPr lvl="1" eaLnBrk="1" hangingPunct="1">
              <a:lnSpc>
                <a:spcPct val="90000"/>
              </a:lnSpc>
            </a:pPr>
            <a:r>
              <a:rPr lang="zh-CN" altLang="en-US" b="1" smtClean="0"/>
              <a:t>海洋生态系统</a:t>
            </a:r>
          </a:p>
          <a:p>
            <a:pPr lvl="1" eaLnBrk="1" hangingPunct="1">
              <a:lnSpc>
                <a:spcPct val="90000"/>
              </a:lnSpc>
            </a:pPr>
            <a:r>
              <a:rPr lang="zh-CN" altLang="en-US" b="1" smtClean="0"/>
              <a:t>淡水生态系统</a:t>
            </a:r>
            <a:endParaRPr lang="zh-CN" altLang="en-US" smtClean="0"/>
          </a:p>
          <a:p>
            <a:pPr eaLnBrk="1" hangingPunct="1">
              <a:lnSpc>
                <a:spcPct val="90000"/>
              </a:lnSpc>
            </a:pPr>
            <a:r>
              <a:rPr lang="zh-CN" altLang="en-US" b="1" smtClean="0"/>
              <a:t>水生生态系统的大多数第一性生产者是各种浮游藻类，常出现颠倒的生物量金字塔，即较高营养级（如鱼类）的生物量大于生产者的生物量，这是陆地生态系统不曾出现的特征。</a:t>
            </a:r>
            <a:endParaRPr lang="en-GB" altLang="zh-CN" b="1" smtClean="0"/>
          </a:p>
          <a:p>
            <a:pPr eaLnBrk="1" hangingPunct="1">
              <a:lnSpc>
                <a:spcPct val="90000"/>
              </a:lnSpc>
            </a:pPr>
            <a:endParaRPr lang="en-US" altLang="zh-CN" smtClean="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5" descr="W020051018700668737124">
            <a:hlinkClick r:id="rId2"/>
          </p:cNvPr>
          <p:cNvPicPr>
            <a:picLocks noChangeAspect="1" noChangeArrowheads="1"/>
          </p:cNvPicPr>
          <p:nvPr/>
        </p:nvPicPr>
        <p:blipFill>
          <a:blip r:embed="rId3">
            <a:lum bright="-48000" contrast="52000"/>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p:cNvSpPr>
            <a:spLocks noGrp="1" noChangeArrowheads="1"/>
          </p:cNvSpPr>
          <p:nvPr>
            <p:ph type="title"/>
          </p:nvPr>
        </p:nvSpPr>
        <p:spPr/>
        <p:txBody>
          <a:bodyPr/>
          <a:lstStyle/>
          <a:p>
            <a:pPr eaLnBrk="1" hangingPunct="1"/>
            <a:r>
              <a:rPr lang="en-US" altLang="zh-CN" sz="3600" b="1" dirty="0" smtClean="0">
                <a:latin typeface="黑体" panose="02010609060101010101" pitchFamily="49" charset="-122"/>
                <a:ea typeface="黑体" panose="02010609060101010101" pitchFamily="49" charset="-122"/>
              </a:rPr>
              <a:t>8.7</a:t>
            </a:r>
            <a:r>
              <a:rPr lang="zh-CN" altLang="en-US" sz="3600" b="1" dirty="0" smtClean="0">
                <a:latin typeface="Arial" panose="020B0604020202020204" pitchFamily="34" charset="0"/>
                <a:ea typeface="黑体" panose="02010609060101010101" pitchFamily="49" charset="-122"/>
              </a:rPr>
              <a:t> </a:t>
            </a:r>
            <a:r>
              <a:rPr lang="zh-CN" altLang="en-US" sz="3600" b="1" dirty="0" smtClean="0">
                <a:latin typeface="黑体" panose="02010609060101010101" pitchFamily="49" charset="-122"/>
                <a:ea typeface="黑体" panose="02010609060101010101" pitchFamily="49" charset="-122"/>
              </a:rPr>
              <a:t> 农业生态系统和城市生态系统</a:t>
            </a:r>
          </a:p>
        </p:txBody>
      </p:sp>
      <p:sp>
        <p:nvSpPr>
          <p:cNvPr id="95235" name="Rectangle 7"/>
          <p:cNvSpPr>
            <a:spLocks noGrp="1" noChangeArrowheads="1"/>
          </p:cNvSpPr>
          <p:nvPr>
            <p:ph idx="1"/>
          </p:nvPr>
        </p:nvSpPr>
        <p:spPr/>
        <p:txBody>
          <a:bodyPr/>
          <a:lstStyle/>
          <a:p>
            <a:pPr eaLnBrk="1" hangingPunct="1"/>
            <a:r>
              <a:rPr lang="zh-CN" altLang="en-US" b="1" smtClean="0"/>
              <a:t>人为干预把自然生态系统改造成为：</a:t>
            </a:r>
          </a:p>
          <a:p>
            <a:pPr lvl="1" eaLnBrk="1" hangingPunct="1"/>
            <a:r>
              <a:rPr lang="zh-CN" altLang="en-US" b="1" smtClean="0"/>
              <a:t>农业生态系统</a:t>
            </a:r>
          </a:p>
          <a:p>
            <a:pPr lvl="1" eaLnBrk="1" hangingPunct="1"/>
            <a:r>
              <a:rPr lang="zh-CN" altLang="en-US" b="1" smtClean="0"/>
              <a:t>城市生态系统</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pPr eaLnBrk="1" hangingPunct="1"/>
            <a:r>
              <a:rPr lang="en-US" altLang="zh-CN" sz="4000" dirty="0" smtClean="0"/>
              <a:t>8.7.1 </a:t>
            </a:r>
            <a:r>
              <a:rPr lang="zh-CN" altLang="en-US" sz="4000" b="1" dirty="0" smtClean="0"/>
              <a:t>农业生态系统</a:t>
            </a:r>
          </a:p>
        </p:txBody>
      </p:sp>
      <p:sp>
        <p:nvSpPr>
          <p:cNvPr id="96259" name="Rectangle 3"/>
          <p:cNvSpPr>
            <a:spLocks noGrp="1" noChangeArrowheads="1"/>
          </p:cNvSpPr>
          <p:nvPr>
            <p:ph idx="1"/>
          </p:nvPr>
        </p:nvSpPr>
        <p:spPr/>
        <p:txBody>
          <a:bodyPr/>
          <a:lstStyle/>
          <a:p>
            <a:pPr eaLnBrk="1" hangingPunct="1">
              <a:lnSpc>
                <a:spcPct val="90000"/>
              </a:lnSpc>
            </a:pPr>
            <a:r>
              <a:rPr lang="zh-CN" altLang="en-US" sz="2800" b="1" smtClean="0"/>
              <a:t>农业生态系统与自然生态系统相比的特点：</a:t>
            </a:r>
          </a:p>
          <a:p>
            <a:pPr lvl="1" eaLnBrk="1" hangingPunct="1">
              <a:lnSpc>
                <a:spcPct val="90000"/>
              </a:lnSpc>
            </a:pPr>
            <a:r>
              <a:rPr lang="zh-CN" altLang="en-US" sz="2400" b="1" smtClean="0"/>
              <a:t>在人工控制下，生物成分发生了明显变化 ；</a:t>
            </a:r>
          </a:p>
          <a:p>
            <a:pPr lvl="1" eaLnBrk="1" hangingPunct="1">
              <a:lnSpc>
                <a:spcPct val="90000"/>
              </a:lnSpc>
            </a:pPr>
            <a:r>
              <a:rPr lang="zh-CN" altLang="en-US" sz="2400" b="1" smtClean="0"/>
              <a:t>在农业生态系统中，食物链变短，层次结构简化，缺乏自我调节能力 ；</a:t>
            </a:r>
          </a:p>
          <a:p>
            <a:pPr lvl="1" eaLnBrk="1" hangingPunct="1">
              <a:lnSpc>
                <a:spcPct val="90000"/>
              </a:lnSpc>
            </a:pPr>
            <a:r>
              <a:rPr lang="zh-CN" altLang="en-US" sz="2400" b="1" smtClean="0"/>
              <a:t>农业生态系统是一种更加复杂、更为庞大的系统；</a:t>
            </a:r>
          </a:p>
          <a:p>
            <a:pPr lvl="1" eaLnBrk="1" hangingPunct="1">
              <a:lnSpc>
                <a:spcPct val="90000"/>
              </a:lnSpc>
            </a:pPr>
            <a:r>
              <a:rPr lang="zh-CN" altLang="en-US" sz="2400" b="1" smtClean="0"/>
              <a:t>农业生态系统生产力的高低，在很大程度上取决于系统的能量和物质转化特点与转化效率（输出与输入之比）；</a:t>
            </a:r>
          </a:p>
          <a:p>
            <a:pPr lvl="1" eaLnBrk="1" hangingPunct="1">
              <a:lnSpc>
                <a:spcPct val="90000"/>
              </a:lnSpc>
            </a:pPr>
            <a:r>
              <a:rPr lang="zh-CN" altLang="en-US" sz="2400" b="1" smtClean="0"/>
              <a:t>农业生态系统有着明显的地域性特点； </a:t>
            </a:r>
          </a:p>
          <a:p>
            <a:pPr lvl="1" eaLnBrk="1" hangingPunct="1">
              <a:lnSpc>
                <a:spcPct val="90000"/>
              </a:lnSpc>
            </a:pPr>
            <a:r>
              <a:rPr lang="zh-CN" altLang="en-US" sz="2400" b="1" smtClean="0"/>
              <a:t>人是农业生态系统的重要组成成分和调控者。</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dirty="0" smtClean="0"/>
              <a:t>8.7.2 </a:t>
            </a:r>
            <a:r>
              <a:rPr lang="zh-CN" altLang="en-US" b="1" dirty="0" smtClean="0"/>
              <a:t>城市生态系统</a:t>
            </a:r>
          </a:p>
        </p:txBody>
      </p:sp>
      <p:sp>
        <p:nvSpPr>
          <p:cNvPr id="97283" name="Rectangle 3"/>
          <p:cNvSpPr>
            <a:spLocks noGrp="1" noChangeArrowheads="1"/>
          </p:cNvSpPr>
          <p:nvPr>
            <p:ph idx="1"/>
          </p:nvPr>
        </p:nvSpPr>
        <p:spPr/>
        <p:txBody>
          <a:bodyPr/>
          <a:lstStyle/>
          <a:p>
            <a:pPr eaLnBrk="1" hangingPunct="1"/>
            <a:r>
              <a:rPr lang="zh-CN" altLang="en-US" b="1" smtClean="0">
                <a:solidFill>
                  <a:srgbClr val="FF3300"/>
                </a:solidFill>
              </a:rPr>
              <a:t>城市生态系统：</a:t>
            </a:r>
            <a:r>
              <a:rPr lang="zh-CN" altLang="en-US" b="1" smtClean="0"/>
              <a:t>以人为主体，充分利用空间和集约人口、经济、科学技术与文化的地域大系统。</a:t>
            </a:r>
          </a:p>
          <a:p>
            <a:pPr eaLnBrk="1" hangingPunct="1"/>
            <a:r>
              <a:rPr lang="zh-CN" altLang="en-US" b="1" smtClean="0"/>
              <a:t>城市作为生物圈中独特的人工生态系统，具有不同于自然生态系统和农业生态系统的许多特点。</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zh-CN" altLang="en-US" smtClean="0"/>
              <a:t>城市生态系统的特点</a:t>
            </a:r>
          </a:p>
        </p:txBody>
      </p:sp>
      <p:sp>
        <p:nvSpPr>
          <p:cNvPr id="98307" name="Rectangle 3"/>
          <p:cNvSpPr>
            <a:spLocks noGrp="1" noChangeArrowheads="1"/>
          </p:cNvSpPr>
          <p:nvPr>
            <p:ph idx="1"/>
          </p:nvPr>
        </p:nvSpPr>
        <p:spPr/>
        <p:txBody>
          <a:bodyPr/>
          <a:lstStyle/>
          <a:p>
            <a:r>
              <a:rPr lang="zh-CN" altLang="en-US" sz="2400" dirty="0" smtClean="0"/>
              <a:t>从构成城市生态系统的环境看，这里是人类对陆地自然生态系统</a:t>
            </a:r>
            <a:r>
              <a:rPr lang="zh-CN" altLang="en-US" sz="2400" dirty="0" smtClean="0">
                <a:solidFill>
                  <a:srgbClr val="FF0000"/>
                </a:solidFill>
              </a:rPr>
              <a:t>影响最强烈、改造最彻底</a:t>
            </a:r>
            <a:r>
              <a:rPr lang="zh-CN" altLang="en-US" sz="2400" dirty="0" smtClean="0"/>
              <a:t>的地方； </a:t>
            </a:r>
          </a:p>
          <a:p>
            <a:r>
              <a:rPr lang="zh-CN" altLang="en-US" sz="2400" dirty="0" smtClean="0"/>
              <a:t>城市生态系统</a:t>
            </a:r>
            <a:r>
              <a:rPr lang="zh-CN" altLang="en-US" sz="2400" dirty="0" smtClean="0">
                <a:solidFill>
                  <a:srgbClr val="FF0000"/>
                </a:solidFill>
              </a:rPr>
              <a:t>缺乏生物成分</a:t>
            </a:r>
            <a:r>
              <a:rPr lang="zh-CN" altLang="en-US" sz="2400" dirty="0" smtClean="0"/>
              <a:t>，这种特征使城市生态系统中的食物链（网）变得比较简短，系统的稳定性差，并且还使其生物量常常具有</a:t>
            </a:r>
            <a:r>
              <a:rPr lang="zh-CN" altLang="en-US" sz="2400" dirty="0" smtClean="0">
                <a:solidFill>
                  <a:srgbClr val="FF0000"/>
                </a:solidFill>
              </a:rPr>
              <a:t>倒金字塔结构</a:t>
            </a:r>
            <a:r>
              <a:rPr lang="zh-CN" altLang="en-US" sz="2400" dirty="0" smtClean="0"/>
              <a:t>；</a:t>
            </a:r>
          </a:p>
          <a:p>
            <a:r>
              <a:rPr lang="zh-CN" altLang="en-US" sz="2400" dirty="0" smtClean="0"/>
              <a:t>城市是一个</a:t>
            </a:r>
            <a:r>
              <a:rPr lang="zh-CN" altLang="en-US" sz="2400" dirty="0" smtClean="0">
                <a:solidFill>
                  <a:srgbClr val="FF0000"/>
                </a:solidFill>
              </a:rPr>
              <a:t>高度耗能和需要大量物质输入</a:t>
            </a:r>
            <a:r>
              <a:rPr lang="zh-CN" altLang="en-US" sz="2400" dirty="0" smtClean="0"/>
              <a:t>并有产品输出的开放系统 ；</a:t>
            </a:r>
          </a:p>
          <a:p>
            <a:r>
              <a:rPr lang="zh-CN" altLang="en-US" sz="2400" dirty="0" smtClean="0"/>
              <a:t>城市生态系统虽然是深受人类调控的典型人工生态系统，但是不可避免地</a:t>
            </a:r>
            <a:r>
              <a:rPr lang="zh-CN" altLang="en-US" sz="2400" dirty="0" smtClean="0">
                <a:solidFill>
                  <a:srgbClr val="FF0000"/>
                </a:solidFill>
              </a:rPr>
              <a:t>受到所在地区自然条件</a:t>
            </a:r>
            <a:r>
              <a:rPr lang="zh-CN" altLang="en-US" sz="2400" dirty="0" smtClean="0"/>
              <a:t>的影响 。</a:t>
            </a:r>
          </a:p>
          <a:p>
            <a:endParaRPr lang="en-US" altLang="zh-CN" sz="2400" dirty="0" smtClean="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zh-CN" altLang="en-US" smtClean="0">
                <a:ea typeface="黑体" panose="02010609060101010101" pitchFamily="49" charset="-122"/>
              </a:rPr>
              <a:t>本章要点</a:t>
            </a:r>
          </a:p>
        </p:txBody>
      </p:sp>
      <p:sp>
        <p:nvSpPr>
          <p:cNvPr id="100355" name="Rectangle 3"/>
          <p:cNvSpPr>
            <a:spLocks noGrp="1" noChangeArrowheads="1"/>
          </p:cNvSpPr>
          <p:nvPr>
            <p:ph idx="1"/>
          </p:nvPr>
        </p:nvSpPr>
        <p:spPr/>
        <p:txBody>
          <a:bodyPr/>
          <a:lstStyle/>
          <a:p>
            <a:pPr eaLnBrk="1" hangingPunct="1"/>
            <a:r>
              <a:rPr lang="zh-CN" altLang="en-US" b="1" smtClean="0">
                <a:latin typeface="宋体" panose="02010600030101010101" pitchFamily="2" charset="-122"/>
              </a:rPr>
              <a:t>生物的进化 </a:t>
            </a:r>
          </a:p>
          <a:p>
            <a:pPr eaLnBrk="1" hangingPunct="1"/>
            <a:r>
              <a:rPr lang="zh-CN" altLang="en-US" b="1" smtClean="0">
                <a:latin typeface="宋体" panose="02010600030101010101" pitchFamily="2" charset="-122"/>
              </a:rPr>
              <a:t>生物与环境 </a:t>
            </a:r>
          </a:p>
          <a:p>
            <a:pPr eaLnBrk="1" hangingPunct="1"/>
            <a:r>
              <a:rPr lang="zh-CN" altLang="en-US" b="1" smtClean="0">
                <a:latin typeface="宋体" panose="02010600030101010101" pitchFamily="2" charset="-122"/>
              </a:rPr>
              <a:t>种群和生物群落的概念</a:t>
            </a:r>
          </a:p>
          <a:p>
            <a:pPr eaLnBrk="1" hangingPunct="1"/>
            <a:r>
              <a:rPr lang="zh-CN" altLang="en-US" b="1" smtClean="0">
                <a:latin typeface="宋体" panose="02010600030101010101" pitchFamily="2" charset="-122"/>
              </a:rPr>
              <a:t>生态系统的主要特征与类型 </a:t>
            </a:r>
          </a:p>
          <a:p>
            <a:pPr eaLnBrk="1" hangingPunct="1"/>
            <a:r>
              <a:rPr lang="zh-CN" altLang="en-US" b="1" smtClean="0">
                <a:latin typeface="宋体" panose="02010600030101010101" pitchFamily="2" charset="-122"/>
              </a:rPr>
              <a:t>陆地生态系统</a:t>
            </a:r>
          </a:p>
          <a:p>
            <a:pPr eaLnBrk="1" hangingPunct="1"/>
            <a:r>
              <a:rPr lang="zh-CN" altLang="en-US" b="1" smtClean="0">
                <a:latin typeface="宋体" panose="02010600030101010101" pitchFamily="2" charset="-122"/>
              </a:rPr>
              <a:t>水生生态系统 </a:t>
            </a: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2406</TotalTime>
  <Words>4706</Words>
  <Application>Microsoft Office PowerPoint</Application>
  <PresentationFormat>全屏显示(4:3)</PresentationFormat>
  <Paragraphs>421</Paragraphs>
  <Slides>99</Slides>
  <Notes>2</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1</vt:i4>
      </vt:variant>
      <vt:variant>
        <vt:lpstr>幻灯片标题</vt:lpstr>
      </vt:variant>
      <vt:variant>
        <vt:i4>99</vt:i4>
      </vt:variant>
    </vt:vector>
  </HeadingPairs>
  <TitlesOfParts>
    <vt:vector size="114" baseType="lpstr">
      <vt:lpstr>等线</vt:lpstr>
      <vt:lpstr>黑体</vt:lpstr>
      <vt:lpstr>华文宋体</vt:lpstr>
      <vt:lpstr>华文细黑</vt:lpstr>
      <vt:lpstr>宋体</vt:lpstr>
      <vt:lpstr>微软雅黑</vt:lpstr>
      <vt:lpstr>Arial</vt:lpstr>
      <vt:lpstr>Calibri</vt:lpstr>
      <vt:lpstr>Tahoma</vt:lpstr>
      <vt:lpstr>Times New Roman</vt:lpstr>
      <vt:lpstr>Wingdings</vt:lpstr>
      <vt:lpstr>Blends</vt:lpstr>
      <vt:lpstr>Office 主题</vt:lpstr>
      <vt:lpstr>1_Office 主题</vt:lpstr>
      <vt:lpstr>Visio</vt:lpstr>
      <vt:lpstr>第8章 生物群落与生态系统</vt:lpstr>
      <vt:lpstr>生物圈</vt:lpstr>
      <vt:lpstr>本章内容概要</vt:lpstr>
      <vt:lpstr>8.1 地球上的生物界</vt:lpstr>
      <vt:lpstr>8.1.1 原核生物界</vt:lpstr>
      <vt:lpstr>8.1.2 原生生物界</vt:lpstr>
      <vt:lpstr>8.1.3 植物界</vt:lpstr>
      <vt:lpstr>1. 植物分类</vt:lpstr>
      <vt:lpstr>种以下的分类等级</vt:lpstr>
      <vt:lpstr>b) 植物分类系统 </vt:lpstr>
      <vt:lpstr>①藻类植物</vt:lpstr>
      <vt:lpstr>常见的藻类</vt:lpstr>
      <vt:lpstr>学名</vt:lpstr>
      <vt:lpstr>②高等植物</vt:lpstr>
      <vt:lpstr>Ⅰ.苔藓植物</vt:lpstr>
      <vt:lpstr>Ⅱ.维管植物－蕨类植物</vt:lpstr>
      <vt:lpstr>蕨类——铁线蕨</vt:lpstr>
      <vt:lpstr>蕨类——铁芒箕</vt:lpstr>
      <vt:lpstr>蕨类——卷柏</vt:lpstr>
      <vt:lpstr>维管植物－裸子植物</vt:lpstr>
      <vt:lpstr>黄山松</vt:lpstr>
      <vt:lpstr>冷杉</vt:lpstr>
      <vt:lpstr>红豆杉 </vt:lpstr>
      <vt:lpstr>维管植物－被子植物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含笑（含笑梅、烧酒花）</vt:lpstr>
      <vt:lpstr>牡丹</vt:lpstr>
      <vt:lpstr>牡丹</vt:lpstr>
      <vt:lpstr>牡丹</vt:lpstr>
      <vt:lpstr>④真菌界</vt:lpstr>
      <vt:lpstr>木  耳</vt:lpstr>
      <vt:lpstr>磨  菇</vt:lpstr>
      <vt:lpstr>白黄蜜环菌　</vt:lpstr>
      <vt:lpstr>7.1.4 动物界</vt:lpstr>
      <vt:lpstr>1. 动物界的分类</vt:lpstr>
      <vt:lpstr>2.后生动物的分类</vt:lpstr>
      <vt:lpstr>8.2 生物与环境</vt:lpstr>
      <vt:lpstr>8.2.1 生态因子作用的一般特点</vt:lpstr>
      <vt:lpstr>基本概念</vt:lpstr>
      <vt:lpstr>8.2.2 生态因子与生物</vt:lpstr>
      <vt:lpstr>1. 光与生物</vt:lpstr>
      <vt:lpstr>2.温度与生物</vt:lpstr>
      <vt:lpstr>温度对动植物的影响</vt:lpstr>
      <vt:lpstr>3. 水与生物</vt:lpstr>
      <vt:lpstr>水对植物的作用</vt:lpstr>
      <vt:lpstr>水对动物的作用</vt:lpstr>
      <vt:lpstr>4. 空气与生物</vt:lpstr>
      <vt:lpstr>空气的化学成分对生物的影响</vt:lpstr>
      <vt:lpstr>风对植物的影响</vt:lpstr>
      <vt:lpstr>风对动物的影响</vt:lpstr>
      <vt:lpstr>5.土壤与生物</vt:lpstr>
      <vt:lpstr>6. 生物之间的关系</vt:lpstr>
      <vt:lpstr>①竞争</vt:lpstr>
      <vt:lpstr>②寄生</vt:lpstr>
      <vt:lpstr>菟丝子</vt:lpstr>
      <vt:lpstr>冬虫夏草</vt:lpstr>
      <vt:lpstr>③捕食作用</vt:lpstr>
      <vt:lpstr>④原始合作与互利共生</vt:lpstr>
      <vt:lpstr>8.3 生物对环境的适应</vt:lpstr>
      <vt:lpstr>8.3.1 趋同适应</vt:lpstr>
      <vt:lpstr>8.3.2 趋异适应</vt:lpstr>
      <vt:lpstr>8.4  生物种群和生物群落</vt:lpstr>
      <vt:lpstr>8.4.1 种群及其一般特征</vt:lpstr>
      <vt:lpstr>8.4.2 生物群落</vt:lpstr>
      <vt:lpstr>生物群落的概念</vt:lpstr>
      <vt:lpstr>2. 植物群落的外貌和植物的生活型</vt:lpstr>
      <vt:lpstr>3.群落的组成和结构</vt:lpstr>
      <vt:lpstr>群落的种类成分</vt:lpstr>
      <vt:lpstr>群落的种类成分</vt:lpstr>
      <vt:lpstr>群落的垂直结构</vt:lpstr>
      <vt:lpstr>群落的水平结构</vt:lpstr>
      <vt:lpstr>4. 群落内部环境</vt:lpstr>
      <vt:lpstr>5.生物群落的动态</vt:lpstr>
      <vt:lpstr>8.5  生态系统的主要特征与类型</vt:lpstr>
      <vt:lpstr>8.5.1 生态系统的概念 </vt:lpstr>
      <vt:lpstr>8.5.2 生态系统的结构</vt:lpstr>
      <vt:lpstr>生态系统的营养结构</vt:lpstr>
      <vt:lpstr>PowerPoint 演示文稿</vt:lpstr>
      <vt:lpstr>PowerPoint 演示文稿</vt:lpstr>
      <vt:lpstr>8.5.3 生态系统的功能</vt:lpstr>
      <vt:lpstr>1. 生态系统的生产</vt:lpstr>
      <vt:lpstr>2. 生态系统的能量流</vt:lpstr>
      <vt:lpstr>3. 生态系统的物质循环</vt:lpstr>
      <vt:lpstr>8.5  陆地生态系统</vt:lpstr>
      <vt:lpstr>8.5.1 陆地生态系统分布规律</vt:lpstr>
      <vt:lpstr>8.5.2 陆地生态系统的主要类型</vt:lpstr>
      <vt:lpstr>8.6  水生生态系统</vt:lpstr>
      <vt:lpstr>PowerPoint 演示文稿</vt:lpstr>
      <vt:lpstr>8.7  农业生态系统和城市生态系统</vt:lpstr>
      <vt:lpstr>8.7.1 农业生态系统</vt:lpstr>
      <vt:lpstr>8.7.2 城市生态系统</vt:lpstr>
      <vt:lpstr>城市生态系统的特点</vt:lpstr>
      <vt:lpstr>本章要点</vt:lpstr>
    </vt:vector>
  </TitlesOfParts>
  <Company>www.ftpdown.com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第七章   生物群落与生态系统</dc:title>
  <dc:creator>tangxuehua</dc:creator>
  <cp:lastModifiedBy>zhouzhigang</cp:lastModifiedBy>
  <cp:revision>112</cp:revision>
  <dcterms:created xsi:type="dcterms:W3CDTF">2005-04-07T01:34:21Z</dcterms:created>
  <dcterms:modified xsi:type="dcterms:W3CDTF">2018-12-20T01:44:43Z</dcterms:modified>
</cp:coreProperties>
</file>